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344" r:id="rId2"/>
    <p:sldId id="346" r:id="rId3"/>
    <p:sldId id="345" r:id="rId4"/>
    <p:sldId id="332" r:id="rId5"/>
    <p:sldId id="333" r:id="rId6"/>
    <p:sldId id="334" r:id="rId7"/>
    <p:sldId id="335" r:id="rId8"/>
    <p:sldId id="336" r:id="rId9"/>
    <p:sldId id="337" r:id="rId10"/>
    <p:sldId id="338" r:id="rId11"/>
    <p:sldId id="339" r:id="rId12"/>
    <p:sldId id="34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8046" autoAdjust="0"/>
  </p:normalViewPr>
  <p:slideViewPr>
    <p:cSldViewPr>
      <p:cViewPr varScale="1">
        <p:scale>
          <a:sx n="74" d="100"/>
          <a:sy n="74" d="100"/>
        </p:scale>
        <p:origin x="1084"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82FFB9-68E1-4793-8D98-BCF77D1879DB}" type="datetimeFigureOut">
              <a:rPr lang="en-IN" smtClean="0"/>
              <a:pPr/>
              <a:t>28-05-2026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362727-BC47-4FD8-A81B-8423DBD58D34}" type="slidenum">
              <a:rPr lang="en-IN" smtClean="0"/>
              <a:pPr/>
              <a:t>‹#›</a:t>
            </a:fld>
            <a:endParaRPr lang="en-IN"/>
          </a:p>
        </p:txBody>
      </p:sp>
    </p:spTree>
    <p:extLst>
      <p:ext uri="{BB962C8B-B14F-4D97-AF65-F5344CB8AC3E}">
        <p14:creationId xmlns:p14="http://schemas.microsoft.com/office/powerpoint/2010/main" val="366102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a:t>
            </a:r>
            <a:r>
              <a:rPr lang="en-US" baseline="0" dirty="0"/>
              <a:t> a</a:t>
            </a:r>
            <a:r>
              <a:rPr lang="en-US" dirty="0"/>
              <a:t> minute</a:t>
            </a:r>
          </a:p>
          <a:p>
            <a:r>
              <a:rPr lang="en-US" dirty="0"/>
              <a:t>Goal: Investors see the</a:t>
            </a:r>
            <a:r>
              <a:rPr lang="en-US" baseline="0" dirty="0"/>
              <a:t> market </a:t>
            </a:r>
            <a:r>
              <a:rPr lang="en-US" dirty="0"/>
              <a:t>opportunity the way you see it (still</a:t>
            </a:r>
            <a:r>
              <a:rPr lang="en-US" baseline="0" dirty="0"/>
              <a:t> have questions, but intrigued)</a:t>
            </a:r>
            <a:endParaRPr lang="en-US" dirty="0"/>
          </a:p>
          <a:p>
            <a:r>
              <a:rPr lang="en-US" dirty="0"/>
              <a:t>Verbal Content:</a:t>
            </a:r>
          </a:p>
          <a:p>
            <a:pPr marL="285750" indent="-285750">
              <a:buFont typeface="Arial"/>
              <a:buChar char="•"/>
            </a:pPr>
            <a:r>
              <a:rPr lang="en-US" dirty="0"/>
              <a:t>Very brief context</a:t>
            </a:r>
            <a:r>
              <a:rPr lang="en-US" baseline="0" dirty="0"/>
              <a:t> of the current market landscape</a:t>
            </a:r>
            <a:endParaRPr lang="en-US" dirty="0"/>
          </a:p>
          <a:p>
            <a:pPr marL="285750" indent="-285750">
              <a:buFont typeface="Arial"/>
              <a:buChar char="•"/>
            </a:pPr>
            <a:r>
              <a:rPr lang="en-US" dirty="0"/>
              <a:t>What is the problem</a:t>
            </a:r>
            <a:r>
              <a:rPr lang="en-US" baseline="0" dirty="0"/>
              <a:t> and therefore </a:t>
            </a:r>
            <a:r>
              <a:rPr lang="en-US" dirty="0"/>
              <a:t>opportunity you are</a:t>
            </a:r>
            <a:r>
              <a:rPr lang="en-US" baseline="0" dirty="0"/>
              <a:t> focused on</a:t>
            </a:r>
            <a:r>
              <a:rPr lang="en-US" dirty="0"/>
              <a:t>?</a:t>
            </a:r>
          </a:p>
          <a:p>
            <a:pPr marL="285750" indent="-285750">
              <a:buFont typeface="Arial"/>
              <a:buChar char="•"/>
            </a:pPr>
            <a:r>
              <a:rPr lang="en-US" dirty="0"/>
              <a:t>Why isn’t it being addressed today? The challenges?</a:t>
            </a:r>
          </a:p>
          <a:p>
            <a:pPr marL="285750" indent="-285750">
              <a:buFont typeface="Arial"/>
              <a:buChar char="•"/>
            </a:pPr>
            <a:r>
              <a:rPr lang="en-US" dirty="0"/>
              <a:t>What is the TAM (total addressable market) size of the business opportunity?</a:t>
            </a:r>
          </a:p>
          <a:p>
            <a:pPr marL="285750" indent="-285750">
              <a:buFont typeface="Arial"/>
              <a:buChar char="•"/>
            </a:pPr>
            <a:r>
              <a:rPr lang="en-US" dirty="0"/>
              <a:t>Be sure you explain how </a:t>
            </a:r>
            <a:r>
              <a:rPr lang="en-US" dirty="0" err="1"/>
              <a:t>muich</a:t>
            </a:r>
            <a:r>
              <a:rPr lang="en-US" dirty="0"/>
              <a:t> of your market opportunity is “mass” market (base of pyramid), and how much (if</a:t>
            </a:r>
            <a:r>
              <a:rPr lang="en-US" baseline="0" dirty="0"/>
              <a:t> any) is middle-income.</a:t>
            </a:r>
            <a:endParaRPr lang="en-US" dirty="0"/>
          </a:p>
          <a:p>
            <a:pPr marL="0" indent="0">
              <a:buFont typeface="Arial"/>
              <a:buNone/>
            </a:pPr>
            <a:r>
              <a:rPr lang="en-US" dirty="0"/>
              <a:t>Visuals:</a:t>
            </a:r>
          </a:p>
          <a:p>
            <a:pPr marL="285750" indent="-285750">
              <a:buFont typeface="Arial"/>
              <a:buChar char="•"/>
            </a:pPr>
            <a:r>
              <a:rPr lang="en-US" dirty="0"/>
              <a:t>Big</a:t>
            </a:r>
            <a:r>
              <a:rPr lang="en-US" baseline="0" dirty="0"/>
              <a:t> photo related to opportunity is best</a:t>
            </a:r>
          </a:p>
          <a:p>
            <a:pPr marL="285750" indent="-285750">
              <a:buFont typeface="Arial"/>
              <a:buChar char="•"/>
            </a:pPr>
            <a:r>
              <a:rPr lang="en-US" baseline="0" dirty="0"/>
              <a:t>Could add a few stats if helpful to supporting</a:t>
            </a:r>
          </a:p>
          <a:p>
            <a:pPr marL="285750" indent="-285750">
              <a:buFont typeface="Arial"/>
              <a:buChar char="•"/>
            </a:pPr>
            <a:r>
              <a:rPr lang="en-US" baseline="0" dirty="0"/>
              <a:t>Avoid complicated charts/graphs – distracting and you won’t have time to explain</a:t>
            </a:r>
          </a:p>
          <a:p>
            <a:pPr marL="285750" indent="-285750">
              <a:buFont typeface="Arial"/>
              <a:buChar char="•"/>
            </a:pP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3</a:t>
            </a:fld>
            <a:endParaRPr lang="en-US"/>
          </a:p>
        </p:txBody>
      </p:sp>
    </p:spTree>
    <p:extLst>
      <p:ext uri="{BB962C8B-B14F-4D97-AF65-F5344CB8AC3E}">
        <p14:creationId xmlns:p14="http://schemas.microsoft.com/office/powerpoint/2010/main" val="709964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4</a:t>
            </a:fld>
            <a:endParaRPr lang="en-US"/>
          </a:p>
        </p:txBody>
      </p:sp>
    </p:spTree>
    <p:extLst>
      <p:ext uri="{BB962C8B-B14F-4D97-AF65-F5344CB8AC3E}">
        <p14:creationId xmlns:p14="http://schemas.microsoft.com/office/powerpoint/2010/main" val="924504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Investors</a:t>
            </a:r>
            <a:r>
              <a:rPr lang="en-US" baseline="0" dirty="0"/>
              <a:t> understand at high-level w</a:t>
            </a:r>
            <a:r>
              <a:rPr lang="en-US" dirty="0"/>
              <a:t>hat your product/service is to</a:t>
            </a:r>
            <a:r>
              <a:rPr lang="en-US" baseline="0" dirty="0"/>
              <a:t> address the market opportunity</a:t>
            </a:r>
          </a:p>
          <a:p>
            <a:r>
              <a:rPr lang="en-US" baseline="0" dirty="0"/>
              <a:t>Note: If you are very disciplined about it, you could show two or even three slides quickly to convey the product/service, as long as there is no or almost no text on the slide. </a:t>
            </a:r>
          </a:p>
          <a:p>
            <a:r>
              <a:rPr lang="en-US" dirty="0"/>
              <a:t>Verbal Content:</a:t>
            </a:r>
          </a:p>
          <a:p>
            <a:pPr marL="285750" indent="-285750">
              <a:buFont typeface="Arial"/>
              <a:buChar char="•"/>
            </a:pPr>
            <a:r>
              <a:rPr lang="en-US" dirty="0"/>
              <a:t>What is</a:t>
            </a:r>
            <a:r>
              <a:rPr lang="en-US" baseline="0" dirty="0"/>
              <a:t> your product? – simple explanation</a:t>
            </a:r>
          </a:p>
          <a:p>
            <a:pPr marL="285750" indent="-285750">
              <a:buFont typeface="Arial"/>
              <a:buChar char="•"/>
            </a:pPr>
            <a:r>
              <a:rPr lang="en-US" baseline="0" dirty="0"/>
              <a:t>What makes your product such a great solution?</a:t>
            </a:r>
          </a:p>
          <a:p>
            <a:pPr marL="285750" indent="-285750">
              <a:buFont typeface="Arial"/>
              <a:buChar char="•"/>
            </a:pPr>
            <a:r>
              <a:rPr lang="en-US" baseline="0" dirty="0"/>
              <a:t>How is your product differentiated from the “next best alternative”? What’s innovative and exciting?</a:t>
            </a:r>
          </a:p>
          <a:p>
            <a:pPr marL="285750" indent="-285750">
              <a:buFont typeface="Arial"/>
              <a:buChar char="•"/>
            </a:pPr>
            <a:r>
              <a:rPr lang="en-US" baseline="0" dirty="0"/>
              <a:t>Focus on benefits rather than features</a:t>
            </a:r>
            <a:endParaRPr lang="en-US" dirty="0"/>
          </a:p>
          <a:p>
            <a:pPr marL="285750" marR="0" lvl="0" indent="-285750" algn="l" defTabSz="502869" rtl="0" eaLnBrk="1" fontAlgn="auto" latinLnBrk="0" hangingPunct="1">
              <a:lnSpc>
                <a:spcPct val="100000"/>
              </a:lnSpc>
              <a:spcBef>
                <a:spcPts val="0"/>
              </a:spcBef>
              <a:spcAft>
                <a:spcPts val="0"/>
              </a:spcAft>
              <a:buClrTx/>
              <a:buSzTx/>
              <a:buFont typeface="Arial"/>
              <a:buChar char="•"/>
              <a:tabLst/>
              <a:defRPr/>
            </a:pPr>
            <a:r>
              <a:rPr lang="en-US" sz="1400" kern="1200" dirty="0">
                <a:solidFill>
                  <a:schemeClr val="tx1"/>
                </a:solidFill>
                <a:latin typeface="+mn-lt"/>
                <a:ea typeface="+mn-ea"/>
                <a:cs typeface="+mn-cs"/>
              </a:rPr>
              <a:t>E.g. “For [target customers] who are [dissatisfied with &lt;the current offerings in the market&gt; OR need &lt;solutions to problems&gt;] , my idea/product is a [new idea or product/service category] that provides [key problem/solution features]. Unlike [the competing product], my idea/product is [describe key differentiators – one is best, no more than three]”</a:t>
            </a:r>
            <a:endParaRPr lang="en-US" baseline="0" dirty="0"/>
          </a:p>
          <a:p>
            <a:r>
              <a:rPr lang="en-US" dirty="0"/>
              <a:t>Visuals:</a:t>
            </a:r>
          </a:p>
          <a:p>
            <a:pPr marL="285750" indent="-285750">
              <a:buFont typeface="Arial"/>
              <a:buChar char="•"/>
            </a:pPr>
            <a:r>
              <a:rPr lang="en-US" dirty="0"/>
              <a:t>Photo of product/service – while in use is best</a:t>
            </a:r>
          </a:p>
          <a:p>
            <a:pPr marL="285750" indent="-285750">
              <a:buFont typeface="Arial"/>
              <a:buChar char="•"/>
            </a:pPr>
            <a:r>
              <a:rPr lang="en-US" dirty="0"/>
              <a:t>Try to keep text to a minimum – you are not pitching to a customer!</a:t>
            </a:r>
          </a:p>
          <a:p>
            <a:pPr marL="285750" indent="-285750">
              <a:buFont typeface="Arial"/>
              <a:buChar char="•"/>
            </a:pPr>
            <a:r>
              <a:rPr lang="en-US" dirty="0"/>
              <a:t>Don’t get into technical details – you don’t have time</a:t>
            </a:r>
          </a:p>
          <a:p>
            <a:pPr marL="285750" indent="-285750">
              <a:buFont typeface="Arial"/>
              <a:buChar char="•"/>
            </a:pPr>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5</a:t>
            </a:fld>
            <a:endParaRPr lang="en-US"/>
          </a:p>
        </p:txBody>
      </p:sp>
    </p:spTree>
    <p:extLst>
      <p:ext uri="{BB962C8B-B14F-4D97-AF65-F5344CB8AC3E}">
        <p14:creationId xmlns:p14="http://schemas.microsoft.com/office/powerpoint/2010/main" val="4250722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a:t>
            </a:r>
            <a:r>
              <a:rPr lang="en-US" baseline="0" dirty="0"/>
              <a:t> a minute</a:t>
            </a:r>
            <a:endParaRPr lang="en-US" dirty="0"/>
          </a:p>
          <a:p>
            <a:r>
              <a:rPr lang="en-US" dirty="0"/>
              <a:t>Goal: Investors get</a:t>
            </a:r>
            <a:r>
              <a:rPr lang="en-US" baseline="0" dirty="0"/>
              <a:t> insights into how you are addressing real customer pain points</a:t>
            </a:r>
          </a:p>
          <a:p>
            <a:r>
              <a:rPr lang="en-US" baseline="0" dirty="0"/>
              <a:t>Note: This could also go earlier – before you get into the market opportunity, or even be your very first slide after introduction.</a:t>
            </a:r>
          </a:p>
          <a:p>
            <a:r>
              <a:rPr lang="en-US" dirty="0"/>
              <a:t>Verbal Content:</a:t>
            </a:r>
          </a:p>
          <a:p>
            <a:pPr marL="285750" indent="-285750">
              <a:buFont typeface="Arial"/>
              <a:buChar char="•"/>
            </a:pPr>
            <a:r>
              <a:rPr lang="en-US" dirty="0"/>
              <a:t>How this</a:t>
            </a:r>
            <a:r>
              <a:rPr lang="en-US" baseline="0" dirty="0"/>
              <a:t> customer is using your product and what benefits they are receiving?</a:t>
            </a:r>
          </a:p>
          <a:p>
            <a:pPr marL="285750" indent="-285750">
              <a:buFont typeface="Arial"/>
              <a:buChar char="•"/>
            </a:pPr>
            <a:r>
              <a:rPr lang="en-US" baseline="0" dirty="0"/>
              <a:t>How this is better than alternatives?</a:t>
            </a:r>
          </a:p>
          <a:p>
            <a:pPr marL="285750" indent="-285750">
              <a:buFont typeface="Arial"/>
              <a:buChar char="•"/>
            </a:pPr>
            <a:r>
              <a:rPr lang="en-US" baseline="0" dirty="0"/>
              <a:t>Why this customer will continue to use your product?</a:t>
            </a:r>
          </a:p>
          <a:p>
            <a:pPr marL="285750" indent="-285750">
              <a:buFont typeface="Arial"/>
              <a:buChar char="•"/>
            </a:pPr>
            <a:r>
              <a:rPr lang="en-US" baseline="0" dirty="0"/>
              <a:t>Optional: explain how you are broadly thinking about customer sectors in your go-to-market plan</a:t>
            </a:r>
            <a:endParaRPr lang="en-US" dirty="0"/>
          </a:p>
          <a:p>
            <a:r>
              <a:rPr lang="en-US" dirty="0"/>
              <a:t>Visuals:</a:t>
            </a:r>
          </a:p>
          <a:p>
            <a:pPr marL="285750" indent="-285750">
              <a:buFont typeface="Arial"/>
              <a:buChar char="•"/>
            </a:pPr>
            <a:r>
              <a:rPr lang="en-US" dirty="0"/>
              <a:t>Optional:</a:t>
            </a:r>
            <a:r>
              <a:rPr lang="en-US" baseline="0" dirty="0"/>
              <a:t> Replace slide title with name of customer</a:t>
            </a:r>
            <a:endParaRPr lang="en-US" dirty="0"/>
          </a:p>
          <a:p>
            <a:pPr marL="285750" indent="-285750">
              <a:buFont typeface="Arial"/>
              <a:buChar char="•"/>
            </a:pPr>
            <a:r>
              <a:rPr lang="en-US" dirty="0"/>
              <a:t>Big photo of the</a:t>
            </a:r>
            <a:r>
              <a:rPr lang="en-US" baseline="0" dirty="0"/>
              <a:t> customer you are talking about – real humans best (vs. business logo) – using your product</a:t>
            </a:r>
          </a:p>
          <a:p>
            <a:pPr marL="285750" indent="-285750">
              <a:buFont typeface="Arial"/>
              <a:buChar char="•"/>
            </a:pPr>
            <a:r>
              <a:rPr lang="en-US" baseline="0" dirty="0"/>
              <a:t>Possibly a few stats on benefits for the customer</a:t>
            </a:r>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6</a:t>
            </a:fld>
            <a:endParaRPr lang="en-US"/>
          </a:p>
        </p:txBody>
      </p:sp>
    </p:spTree>
    <p:extLst>
      <p:ext uri="{BB962C8B-B14F-4D97-AF65-F5344CB8AC3E}">
        <p14:creationId xmlns:p14="http://schemas.microsoft.com/office/powerpoint/2010/main" val="422140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7</a:t>
            </a:fld>
            <a:endParaRPr lang="en-US"/>
          </a:p>
        </p:txBody>
      </p:sp>
    </p:spTree>
    <p:extLst>
      <p:ext uri="{BB962C8B-B14F-4D97-AF65-F5344CB8AC3E}">
        <p14:creationId xmlns:p14="http://schemas.microsoft.com/office/powerpoint/2010/main" val="125589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Investors understand your</a:t>
            </a:r>
            <a:r>
              <a:rPr lang="en-US" baseline="0" dirty="0"/>
              <a:t> level of traction (so they know what stage you’re at)</a:t>
            </a:r>
            <a:endParaRPr lang="en-US" dirty="0"/>
          </a:p>
          <a:p>
            <a:r>
              <a:rPr lang="en-US" dirty="0"/>
              <a:t>Verbal Content:</a:t>
            </a:r>
          </a:p>
          <a:p>
            <a:pPr marL="285750" indent="-285750">
              <a:buFont typeface="Arial"/>
              <a:buChar char="•"/>
            </a:pPr>
            <a:r>
              <a:rPr lang="en-US" dirty="0"/>
              <a:t>3 “drivers” for your business and how you are doing on them</a:t>
            </a:r>
          </a:p>
          <a:p>
            <a:pPr marL="788619" marR="0" lvl="1" indent="-285750" algn="l" defTabSz="502869" rtl="0" eaLnBrk="1" fontAlgn="auto" latinLnBrk="0" hangingPunct="1">
              <a:lnSpc>
                <a:spcPct val="100000"/>
              </a:lnSpc>
              <a:spcBef>
                <a:spcPts val="0"/>
              </a:spcBef>
              <a:spcAft>
                <a:spcPts val="0"/>
              </a:spcAft>
              <a:buClrTx/>
              <a:buSzTx/>
              <a:buFont typeface="Arial"/>
              <a:buChar char="•"/>
              <a:tabLst/>
              <a:defRPr/>
            </a:pPr>
            <a:r>
              <a:rPr lang="en-US" dirty="0"/>
              <a:t>e.g. , “We measure success in the classroom by the progress kids make against standardized tests. Over the past 12 months, we’ve achieved an XX% overall pass rate, with ZZ% of students progressing at or ahead of expectations. Our other business drivers are the % of schools that are profitable – currently 80% are – and the total number of students we serve – this year we will have grown by xx%, to </a:t>
            </a:r>
            <a:r>
              <a:rPr lang="en-US" dirty="0" err="1"/>
              <a:t>yy</a:t>
            </a:r>
            <a:r>
              <a:rPr lang="en-US" dirty="0"/>
              <a:t> thousand”.</a:t>
            </a:r>
          </a:p>
          <a:p>
            <a:pPr marL="285750" indent="-285750">
              <a:buFont typeface="Arial"/>
              <a:buChar char="•"/>
            </a:pPr>
            <a:r>
              <a:rPr lang="en-US" dirty="0"/>
              <a:t>1-2</a:t>
            </a:r>
            <a:r>
              <a:rPr lang="en-US" baseline="0" dirty="0"/>
              <a:t> other key accomplishments</a:t>
            </a:r>
          </a:p>
          <a:p>
            <a:pPr marL="788619" lvl="1" indent="-285750">
              <a:buFont typeface="Arial"/>
              <a:buChar char="•"/>
            </a:pPr>
            <a:r>
              <a:rPr lang="en-US" baseline="0" dirty="0"/>
              <a:t>e.g. c</a:t>
            </a:r>
            <a:r>
              <a:rPr lang="en-US" dirty="0"/>
              <a:t>ould include: key people hired, successful pilot completed, customer acquired/revenue, product development/refinement progress, unit economics improvement</a:t>
            </a:r>
          </a:p>
          <a:p>
            <a:pPr marL="0" lvl="0" indent="0">
              <a:buFont typeface="Arial"/>
              <a:buNone/>
            </a:pPr>
            <a:r>
              <a:rPr lang="en-US" dirty="0"/>
              <a:t>NOTE:</a:t>
            </a:r>
            <a:r>
              <a:rPr lang="en-US" baseline="0" dirty="0"/>
              <a:t> If you are at the pre-release stage, and have only a plan and/or prototype, do not despair. Use time to explain what very specific milestones you anticipate achieving, and when, once your company has the funds to complete your product/service and get it to market. Be realistic and pragmatic.</a:t>
            </a:r>
          </a:p>
          <a:p>
            <a:pPr marL="0" lvl="0" indent="0">
              <a:buFont typeface="Arial"/>
              <a:buNone/>
            </a:pPr>
            <a:endParaRPr lang="en-US" dirty="0"/>
          </a:p>
          <a:p>
            <a:r>
              <a:rPr lang="en-US" dirty="0"/>
              <a:t>Visuals:</a:t>
            </a:r>
          </a:p>
          <a:p>
            <a:pPr marL="285750" indent="-285750">
              <a:buFont typeface="Arial"/>
              <a:buChar char="•"/>
            </a:pPr>
            <a:r>
              <a:rPr lang="en-US" dirty="0"/>
              <a:t>A big photo related to one of your progress items would be great</a:t>
            </a:r>
          </a:p>
          <a:p>
            <a:pPr marL="285750" indent="-285750">
              <a:buFont typeface="Arial"/>
              <a:buChar char="•"/>
            </a:pPr>
            <a:r>
              <a:rPr lang="en-US" dirty="0"/>
              <a:t>Resist</a:t>
            </a:r>
            <a:r>
              <a:rPr lang="en-US" baseline="0" dirty="0"/>
              <a:t> the urge to put much text – provide insights/specifics verbally</a:t>
            </a:r>
          </a:p>
          <a:p>
            <a:pPr marL="0" indent="0">
              <a:buFont typeface="Arial"/>
              <a:buNone/>
            </a:pPr>
            <a:endParaRPr lang="en-US" baseline="0"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8</a:t>
            </a:fld>
            <a:endParaRPr lang="en-US"/>
          </a:p>
        </p:txBody>
      </p:sp>
    </p:spTree>
    <p:extLst>
      <p:ext uri="{BB962C8B-B14F-4D97-AF65-F5344CB8AC3E}">
        <p14:creationId xmlns:p14="http://schemas.microsoft.com/office/powerpoint/2010/main" val="2048600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 minutes</a:t>
            </a:r>
          </a:p>
          <a:p>
            <a:endParaRPr lang="en-US" dirty="0"/>
          </a:p>
          <a:p>
            <a:r>
              <a:rPr lang="en-US" dirty="0"/>
              <a:t>Explain your fundamental business model, and provide</a:t>
            </a:r>
            <a:r>
              <a:rPr lang="en-US" baseline="0" dirty="0"/>
              <a:t> “Exec P&amp;L” level financials generated from the model Excel sheet we provided</a:t>
            </a:r>
          </a:p>
          <a:p>
            <a:endParaRPr lang="en-US" baseline="0" dirty="0"/>
          </a:p>
          <a:p>
            <a:r>
              <a:rPr lang="en-US" baseline="0" dirty="0"/>
              <a:t>For example, you might say “Our business model is that of a traditional software company – we make money by selling software to low-income university students who purchase our inexpensive android app.  But we also have a secondary revenue stream in that we aggregate data from the student usage and sell that to FMCG companies looking to target </a:t>
            </a:r>
            <a:r>
              <a:rPr lang="en-US" baseline="0" dirty="0" err="1"/>
              <a:t>stuidents</a:t>
            </a:r>
            <a:r>
              <a:rPr lang="en-US" baseline="0" dirty="0"/>
              <a:t>”.</a:t>
            </a:r>
          </a:p>
          <a:p>
            <a:endParaRPr lang="en-US" baseline="0" dirty="0"/>
          </a:p>
          <a:p>
            <a:r>
              <a:rPr lang="en-US" baseline="0" dirty="0"/>
              <a:t>You should also comment on unit economics. For an app company, the comment is simple “Our marginal cost of an app is zero, but we do pay XX to Google for each download”. For a company running a distance learning after school program on tablets, unit economics are more complicated “We see each classroom as a unit. It costs us X in sales and local marketing expense to find and set up a classroom, Y in capital to equip the classroom, and Z/month for a local “coach” to keep the class in order. We get paid A per student per month. So once we have 20 students, we are generating N in net profit per classroom, recouping our sales and capital expenses in NN months”.</a:t>
            </a:r>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9</a:t>
            </a:fld>
            <a:endParaRPr lang="en-US"/>
          </a:p>
        </p:txBody>
      </p:sp>
    </p:spTree>
    <p:extLst>
      <p:ext uri="{BB962C8B-B14F-4D97-AF65-F5344CB8AC3E}">
        <p14:creationId xmlns:p14="http://schemas.microsoft.com/office/powerpoint/2010/main" val="2016655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a:t>
            </a:r>
            <a:r>
              <a:rPr lang="en-US" baseline="0" dirty="0"/>
              <a:t> a</a:t>
            </a:r>
            <a:r>
              <a:rPr lang="en-US" dirty="0"/>
              <a:t> minute</a:t>
            </a:r>
          </a:p>
          <a:p>
            <a:r>
              <a:rPr lang="en-US" dirty="0"/>
              <a:t>Goal: judges understand when you’re raising more money, and what you’ll do with it</a:t>
            </a:r>
          </a:p>
          <a:p>
            <a:r>
              <a:rPr lang="en-US" dirty="0"/>
              <a:t>Verbal Content:</a:t>
            </a:r>
          </a:p>
          <a:p>
            <a:pPr marL="285750" indent="-285750">
              <a:buFont typeface="Arial"/>
              <a:buChar char="•"/>
            </a:pPr>
            <a:r>
              <a:rPr lang="en-US" dirty="0"/>
              <a:t>“In</a:t>
            </a:r>
            <a:r>
              <a:rPr lang="en-US" baseline="0" dirty="0"/>
              <a:t> &lt;month&gt; &lt;year&gt;, we raised &lt;amount&gt; from &lt;angels&gt; &lt;our founders&gt;”</a:t>
            </a:r>
          </a:p>
          <a:p>
            <a:pPr marL="285750" indent="-285750">
              <a:buFont typeface="Arial"/>
              <a:buChar char="•"/>
            </a:pPr>
            <a:r>
              <a:rPr lang="en-US" baseline="0" dirty="0"/>
              <a:t>“We are currently targeting to raise seed capital around &lt;month&gt; &lt;year&gt;”</a:t>
            </a:r>
          </a:p>
          <a:p>
            <a:pPr marL="285750" indent="-285750">
              <a:buFont typeface="Arial"/>
              <a:buChar char="•"/>
            </a:pPr>
            <a:r>
              <a:rPr lang="en-US" baseline="0" dirty="0"/>
              <a:t>Note: you don’t have to say exactly how much you’re raising next, but a range is good.</a:t>
            </a:r>
            <a:endParaRPr lang="en-US" dirty="0"/>
          </a:p>
          <a:p>
            <a:r>
              <a:rPr lang="en-US" dirty="0"/>
              <a:t>Visuals:</a:t>
            </a:r>
          </a:p>
          <a:p>
            <a:pPr marL="285750" indent="-285750">
              <a:buFont typeface="Arial"/>
              <a:buChar char="•"/>
            </a:pPr>
            <a:r>
              <a:rPr lang="en-US" dirty="0"/>
              <a:t>Optional: logos/headshots of investors</a:t>
            </a:r>
          </a:p>
          <a:p>
            <a:pPr marL="285750" indent="-285750">
              <a:buFont typeface="Arial"/>
              <a:buChar char="•"/>
            </a:pPr>
            <a:r>
              <a:rPr lang="en-US" dirty="0"/>
              <a:t>Keep words to a minimum – give more color/specifics verbally</a:t>
            </a:r>
          </a:p>
          <a:p>
            <a:pPr marL="285750" indent="-285750">
              <a:buFont typeface="Arial"/>
              <a:buChar char="•"/>
            </a:pPr>
            <a:r>
              <a:rPr lang="en-US" dirty="0"/>
              <a:t>Show simple use of funds – 60% R&amp;D, 20% marketing, 10% sales,</a:t>
            </a:r>
            <a:r>
              <a:rPr lang="en-US" baseline="0" dirty="0"/>
              <a:t> 10% capital expense</a:t>
            </a: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10</a:t>
            </a:fld>
            <a:endParaRPr lang="en-US"/>
          </a:p>
        </p:txBody>
      </p:sp>
    </p:spTree>
    <p:extLst>
      <p:ext uri="{BB962C8B-B14F-4D97-AF65-F5344CB8AC3E}">
        <p14:creationId xmlns:p14="http://schemas.microsoft.com/office/powerpoint/2010/main" val="1259617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minute</a:t>
            </a:r>
          </a:p>
          <a:p>
            <a:r>
              <a:rPr lang="en-US" dirty="0"/>
              <a:t>Goal: Judges</a:t>
            </a:r>
            <a:r>
              <a:rPr lang="en-US" baseline="0" dirty="0"/>
              <a:t> and i</a:t>
            </a:r>
            <a:r>
              <a:rPr lang="en-US" dirty="0"/>
              <a:t>nvestors understand </a:t>
            </a:r>
            <a:r>
              <a:rPr lang="en-US" baseline="0" dirty="0"/>
              <a:t>why you and/or your team is highly qualified to build a scaled business in this space</a:t>
            </a:r>
          </a:p>
          <a:p>
            <a:r>
              <a:rPr lang="en-US" baseline="0" dirty="0"/>
              <a:t>Note: You can move this slide earlier in the pitch – generally, earlier is better upfront (as investors want to know who they are talking with). Some people like to introduce themselves as a founder on the very first slide, and then tell more about the </a:t>
            </a:r>
            <a:r>
              <a:rPr lang="en-US" baseline="0" dirty="0" err="1"/>
              <a:t>enture</a:t>
            </a:r>
            <a:r>
              <a:rPr lang="en-US" baseline="0" dirty="0"/>
              <a:t> team later in the deck. </a:t>
            </a:r>
            <a:endParaRPr lang="en-US" dirty="0"/>
          </a:p>
          <a:p>
            <a:r>
              <a:rPr lang="en-US" dirty="0"/>
              <a:t>Verbal Content:</a:t>
            </a:r>
          </a:p>
          <a:p>
            <a:pPr marL="285750" indent="-285750">
              <a:buFont typeface="Arial"/>
              <a:buChar char="•"/>
            </a:pPr>
            <a:r>
              <a:rPr lang="en-US" dirty="0"/>
              <a:t>Highlight</a:t>
            </a:r>
            <a:r>
              <a:rPr lang="en-US" baseline="0" dirty="0"/>
              <a:t> only 1 or 2 concise items for each key team members (anyone can read the rest on your slide). </a:t>
            </a:r>
          </a:p>
          <a:p>
            <a:pPr marL="285750" indent="-285750">
              <a:buFont typeface="Arial"/>
              <a:buChar char="•"/>
            </a:pPr>
            <a:r>
              <a:rPr lang="en-US" baseline="0" dirty="0"/>
              <a:t>Don’t overemphasize advisors/non full-timers as these part-timers are highly discounted by investors</a:t>
            </a:r>
            <a:endParaRPr lang="en-US" dirty="0"/>
          </a:p>
          <a:p>
            <a:pPr marL="285750" indent="-285750">
              <a:buFont typeface="Arial"/>
              <a:buChar char="•"/>
            </a:pPr>
            <a:r>
              <a:rPr lang="en-US" dirty="0"/>
              <a:t>Optional: Concisely explain how you</a:t>
            </a:r>
            <a:r>
              <a:rPr lang="en-US" baseline="0" dirty="0"/>
              <a:t> (and co-founders) got the idea for the business (unique insight that you had)</a:t>
            </a:r>
          </a:p>
          <a:p>
            <a:pPr marL="0" indent="0">
              <a:buFont typeface="Arial"/>
              <a:buNone/>
            </a:pPr>
            <a:r>
              <a:rPr lang="en-US" baseline="0" dirty="0"/>
              <a:t>Notes: </a:t>
            </a:r>
          </a:p>
          <a:p>
            <a:pPr marL="285750" indent="-285750">
              <a:buFont typeface="Arial" panose="020B0604020202020204" pitchFamily="34" charset="0"/>
              <a:buChar char="•"/>
            </a:pPr>
            <a:r>
              <a:rPr lang="en-US" baseline="0" dirty="0"/>
              <a:t>You will find </a:t>
            </a:r>
            <a:r>
              <a:rPr lang="en-US" baseline="0" dirty="0" err="1"/>
              <a:t>thi</a:t>
            </a:r>
            <a:r>
              <a:rPr lang="en-US" baseline="0" dirty="0"/>
              <a:t> s very hard to do in just 2 mins, so practice to focus on only what is critical to tease their interest.</a:t>
            </a:r>
          </a:p>
          <a:p>
            <a:pPr marL="285750" indent="-285750">
              <a:buFont typeface="Arial" panose="020B0604020202020204" pitchFamily="34" charset="0"/>
              <a:buChar char="•"/>
            </a:pPr>
            <a:r>
              <a:rPr lang="en-US" baseline="0" dirty="0"/>
              <a:t>Most people find it very hard to promote themselves. Unfortunately you must do this. You need to convince judges and investors that YOU (not your idea) are someone they want to invest in.</a:t>
            </a:r>
            <a:endParaRPr lang="en-US" dirty="0"/>
          </a:p>
          <a:p>
            <a:pPr marL="0" indent="0">
              <a:buFont typeface="Arial"/>
              <a:buNone/>
            </a:pPr>
            <a:r>
              <a:rPr lang="en-US" dirty="0"/>
              <a:t>Visuals:</a:t>
            </a:r>
          </a:p>
          <a:p>
            <a:pPr marL="285750" indent="-285750">
              <a:buFont typeface="Arial"/>
              <a:buChar char="•"/>
            </a:pPr>
            <a:r>
              <a:rPr lang="en-US" dirty="0"/>
              <a:t>Photos of founders/key team members with names, titles, and previous experience/affiliations</a:t>
            </a:r>
          </a:p>
          <a:p>
            <a:pPr marL="285750" indent="-285750">
              <a:buFont typeface="Arial"/>
              <a:buChar char="•"/>
            </a:pPr>
            <a:r>
              <a:rPr lang="en-US" dirty="0"/>
              <a:t>Optional: large background photo related</a:t>
            </a:r>
            <a:r>
              <a:rPr lang="en-US" baseline="0" dirty="0"/>
              <a:t> to your inspiration for starting the business</a:t>
            </a:r>
            <a:endParaRPr lang="en-US" dirty="0"/>
          </a:p>
          <a:p>
            <a:pPr marL="285750" indent="-285750">
              <a:buFont typeface="Arial"/>
              <a:buChar char="•"/>
            </a:pPr>
            <a:endParaRPr lang="en-US" dirty="0"/>
          </a:p>
          <a:p>
            <a:pPr marL="285750" indent="-285750">
              <a:buFont typeface="Arial"/>
              <a:buChar char="•"/>
            </a:pPr>
            <a:endParaRPr lang="en-US" dirty="0"/>
          </a:p>
          <a:p>
            <a:endParaRPr lang="en-US" dirty="0"/>
          </a:p>
        </p:txBody>
      </p:sp>
      <p:sp>
        <p:nvSpPr>
          <p:cNvPr id="4" name="Header Placeholder 3"/>
          <p:cNvSpPr>
            <a:spLocks noGrp="1"/>
          </p:cNvSpPr>
          <p:nvPr>
            <p:ph type="hdr" sz="quarter" idx="10"/>
          </p:nvPr>
        </p:nvSpPr>
        <p:spPr/>
        <p:txBody>
          <a:bodyPr/>
          <a:lstStyle/>
          <a:p>
            <a:r>
              <a:rPr lang="en-US"/>
              <a:t>Unitus Seed Fund Confidential</a:t>
            </a:r>
          </a:p>
        </p:txBody>
      </p:sp>
      <p:sp>
        <p:nvSpPr>
          <p:cNvPr id="5" name="Date Placeholder 4"/>
          <p:cNvSpPr>
            <a:spLocks noGrp="1"/>
          </p:cNvSpPr>
          <p:nvPr>
            <p:ph type="dt" idx="11"/>
          </p:nvPr>
        </p:nvSpPr>
        <p:spPr/>
        <p:txBody>
          <a:bodyPr/>
          <a:lstStyle/>
          <a:p>
            <a:fld id="{7493B7F2-5EF2-4723-A2E3-E5A8ECEC77FA}" type="datetime1">
              <a:rPr lang="en-US" smtClean="0"/>
              <a:pPr/>
              <a:t>5/28/2026</a:t>
            </a:fld>
            <a:endParaRPr lang="en-US"/>
          </a:p>
        </p:txBody>
      </p:sp>
      <p:sp>
        <p:nvSpPr>
          <p:cNvPr id="6" name="Footer Placeholder 5"/>
          <p:cNvSpPr>
            <a:spLocks noGrp="1"/>
          </p:cNvSpPr>
          <p:nvPr>
            <p:ph type="ftr" sz="quarter" idx="12"/>
          </p:nvPr>
        </p:nvSpPr>
        <p:spPr/>
        <p:txBody>
          <a:bodyPr/>
          <a:lstStyle/>
          <a:p>
            <a:r>
              <a:rPr lang="en-US"/>
              <a:t>Do not distribute without permission</a:t>
            </a:r>
          </a:p>
        </p:txBody>
      </p:sp>
      <p:sp>
        <p:nvSpPr>
          <p:cNvPr id="7" name="Slide Number Placeholder 6"/>
          <p:cNvSpPr>
            <a:spLocks noGrp="1"/>
          </p:cNvSpPr>
          <p:nvPr>
            <p:ph type="sldNum" sz="quarter" idx="13"/>
          </p:nvPr>
        </p:nvSpPr>
        <p:spPr/>
        <p:txBody>
          <a:bodyPr/>
          <a:lstStyle/>
          <a:p>
            <a:fld id="{3DE64F1F-C900-2642-9A8E-4C476F2DC266}" type="slidenum">
              <a:rPr lang="en-US" smtClean="0"/>
              <a:pPr/>
              <a:t>11</a:t>
            </a:fld>
            <a:endParaRPr lang="en-US"/>
          </a:p>
        </p:txBody>
      </p:sp>
    </p:spTree>
    <p:extLst>
      <p:ext uri="{BB962C8B-B14F-4D97-AF65-F5344CB8AC3E}">
        <p14:creationId xmlns:p14="http://schemas.microsoft.com/office/powerpoint/2010/main" val="35841854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434069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pic>
        <p:nvPicPr>
          <p:cNvPr id="1030"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1975" y="3933056"/>
            <a:ext cx="8020050"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a:extLst>
              <a:ext uri="{FF2B5EF4-FFF2-40B4-BE49-F238E27FC236}">
                <a16:creationId xmlns:a16="http://schemas.microsoft.com/office/drawing/2014/main" id="{F0FBF4A1-7B0A-DF94-8C3D-2C39501C499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35896" y="156160"/>
            <a:ext cx="1767743" cy="1978399"/>
          </a:xfrm>
          <a:prstGeom prst="rect">
            <a:avLst/>
          </a:prstGeom>
        </p:spPr>
      </p:pic>
    </p:spTree>
    <p:extLst>
      <p:ext uri="{BB962C8B-B14F-4D97-AF65-F5344CB8AC3E}">
        <p14:creationId xmlns:p14="http://schemas.microsoft.com/office/powerpoint/2010/main" val="3431075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59724" y="44624"/>
            <a:ext cx="7727075" cy="1143000"/>
          </a:xfrm>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2064489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3148669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59724" y="53752"/>
            <a:ext cx="7727075" cy="1143000"/>
          </a:xfrm>
        </p:spPr>
        <p:txBody>
          <a:bodyPr/>
          <a:lstStyle/>
          <a:p>
            <a:r>
              <a:rPr lang="en-US"/>
              <a:t>Click to edit Master title style</a:t>
            </a:r>
            <a:endParaRPr lang="en-IN"/>
          </a:p>
        </p:txBody>
      </p:sp>
      <p:sp>
        <p:nvSpPr>
          <p:cNvPr id="3" name="Content Placeholder 2"/>
          <p:cNvSpPr>
            <a:spLocks noGrp="1"/>
          </p:cNvSpPr>
          <p:nvPr>
            <p:ph idx="1"/>
          </p:nvPr>
        </p:nvSpPr>
        <p:spPr>
          <a:xfrm>
            <a:off x="457200" y="1412776"/>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dirty="0"/>
          </a:p>
        </p:txBody>
      </p:sp>
    </p:spTree>
    <p:extLst>
      <p:ext uri="{BB962C8B-B14F-4D97-AF65-F5344CB8AC3E}">
        <p14:creationId xmlns:p14="http://schemas.microsoft.com/office/powerpoint/2010/main" val="357081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DDD73-3474-4223-AABA-116B116EA179}" type="slidenum">
              <a:rPr lang="en-IN" smtClean="0"/>
              <a:pPr/>
              <a:t>‹#›</a:t>
            </a:fld>
            <a:endParaRPr lang="en-IN" dirty="0"/>
          </a:p>
        </p:txBody>
      </p:sp>
    </p:spTree>
    <p:extLst>
      <p:ext uri="{BB962C8B-B14F-4D97-AF65-F5344CB8AC3E}">
        <p14:creationId xmlns:p14="http://schemas.microsoft.com/office/powerpoint/2010/main" val="49239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59724" y="-27384"/>
            <a:ext cx="7727075" cy="1143000"/>
          </a:xfrm>
        </p:spPr>
        <p:txBody>
          <a:bodyPr/>
          <a:lstStyle/>
          <a:p>
            <a:r>
              <a:rPr lang="en-US"/>
              <a:t>Click to edit Master title style</a:t>
            </a:r>
            <a:endParaRPr lang="en-IN"/>
          </a:p>
        </p:txBody>
      </p:sp>
      <p:sp>
        <p:nvSpPr>
          <p:cNvPr id="3" name="Content Placeholder 2"/>
          <p:cNvSpPr>
            <a:spLocks noGrp="1"/>
          </p:cNvSpPr>
          <p:nvPr>
            <p:ph sz="half" idx="1"/>
          </p:nvPr>
        </p:nvSpPr>
        <p:spPr>
          <a:xfrm>
            <a:off x="457200" y="134076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34076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2261097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59724" y="53752"/>
            <a:ext cx="7727075"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412776"/>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Text Placeholder 4"/>
          <p:cNvSpPr>
            <a:spLocks noGrp="1"/>
          </p:cNvSpPr>
          <p:nvPr>
            <p:ph type="body" sz="quarter" idx="3"/>
          </p:nvPr>
        </p:nvSpPr>
        <p:spPr>
          <a:xfrm>
            <a:off x="4645025" y="1412776"/>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1576756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59724" y="-27384"/>
            <a:ext cx="7727075" cy="1143000"/>
          </a:xfrm>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44288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4131228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66769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2F3CA9-E742-4843-ABE9-7934738B7B71}" type="datetimeFigureOut">
              <a:rPr lang="en-IN" smtClean="0"/>
              <a:pPr/>
              <a:t>28-05-2026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DDD73-3474-4223-AABA-116B116EA179}" type="slidenum">
              <a:rPr lang="en-IN" smtClean="0"/>
              <a:pPr/>
              <a:t>‹#›</a:t>
            </a:fld>
            <a:endParaRPr lang="en-IN"/>
          </a:p>
        </p:txBody>
      </p:sp>
    </p:spTree>
    <p:extLst>
      <p:ext uri="{BB962C8B-B14F-4D97-AF65-F5344CB8AC3E}">
        <p14:creationId xmlns:p14="http://schemas.microsoft.com/office/powerpoint/2010/main" val="3818463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59724" y="274638"/>
            <a:ext cx="7727075"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2F3CA9-E742-4843-ABE9-7934738B7B71}" type="datetimeFigureOut">
              <a:rPr lang="en-IN" smtClean="0"/>
              <a:pPr/>
              <a:t>28-05-2026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7020272"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DDD73-3474-4223-AABA-116B116EA179}" type="slidenum">
              <a:rPr lang="en-IN" smtClean="0"/>
              <a:pPr/>
              <a:t>‹#›</a:t>
            </a:fld>
            <a:endParaRPr lang="en-IN"/>
          </a:p>
        </p:txBody>
      </p:sp>
      <p:pic>
        <p:nvPicPr>
          <p:cNvPr id="8" name="Picture 5"/>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r="20780"/>
          <a:stretch/>
        </p:blipFill>
        <p:spPr bwMode="auto">
          <a:xfrm>
            <a:off x="-36512" y="6651087"/>
            <a:ext cx="9180512" cy="2611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a:extLst>
              <a:ext uri="{FF2B5EF4-FFF2-40B4-BE49-F238E27FC236}">
                <a16:creationId xmlns:a16="http://schemas.microsoft.com/office/drawing/2014/main" id="{4AF4220D-1A09-D382-227C-0F631DAB585F}"/>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51520" y="266465"/>
            <a:ext cx="831639" cy="930743"/>
          </a:xfrm>
          <a:prstGeom prst="rect">
            <a:avLst/>
          </a:prstGeom>
        </p:spPr>
      </p:pic>
      <p:pic>
        <p:nvPicPr>
          <p:cNvPr id="11" name="Picture 10">
            <a:extLst>
              <a:ext uri="{FF2B5EF4-FFF2-40B4-BE49-F238E27FC236}">
                <a16:creationId xmlns:a16="http://schemas.microsoft.com/office/drawing/2014/main" id="{D2F25C11-8DDB-A83B-3048-7F718E4FAFAE}"/>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956376" y="203846"/>
            <a:ext cx="1040822" cy="1248986"/>
          </a:xfrm>
          <a:prstGeom prst="rect">
            <a:avLst/>
          </a:prstGeom>
        </p:spPr>
      </p:pic>
      <p:sp>
        <p:nvSpPr>
          <p:cNvPr id="12" name="Rectangle 11"/>
          <p:cNvSpPr/>
          <p:nvPr userDrawn="1"/>
        </p:nvSpPr>
        <p:spPr>
          <a:xfrm>
            <a:off x="1857356" y="6643710"/>
            <a:ext cx="6423425" cy="276999"/>
          </a:xfrm>
          <a:prstGeom prst="rect">
            <a:avLst/>
          </a:prstGeom>
        </p:spPr>
        <p:txBody>
          <a:bodyPr wrap="none">
            <a:spAutoFit/>
          </a:bodyPr>
          <a:lstStyle/>
          <a:p>
            <a:r>
              <a:rPr lang="en-US" sz="1200" dirty="0">
                <a:solidFill>
                  <a:schemeClr val="bg1">
                    <a:lumMod val="85000"/>
                  </a:schemeClr>
                </a:solidFill>
              </a:rPr>
              <a:t>     By: Vishal JC,        Chief of Staff- Innovation &amp; </a:t>
            </a:r>
            <a:r>
              <a:rPr lang="en-US" sz="1200" dirty="0" err="1">
                <a:solidFill>
                  <a:schemeClr val="bg1">
                    <a:lumMod val="85000"/>
                  </a:schemeClr>
                </a:solidFill>
              </a:rPr>
              <a:t>Entrepreneruship</a:t>
            </a:r>
            <a:r>
              <a:rPr lang="en-US" sz="1200" dirty="0">
                <a:solidFill>
                  <a:schemeClr val="bg1">
                    <a:lumMod val="85000"/>
                  </a:schemeClr>
                </a:solidFill>
              </a:rPr>
              <a:t>,     email :cos@respark.iitkgp.ac.in</a:t>
            </a:r>
          </a:p>
        </p:txBody>
      </p:sp>
    </p:spTree>
    <p:extLst>
      <p:ext uri="{BB962C8B-B14F-4D97-AF65-F5344CB8AC3E}">
        <p14:creationId xmlns:p14="http://schemas.microsoft.com/office/powerpoint/2010/main" val="3273989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000" dirty="0">
                <a:latin typeface="Eras Bold ITC" panose="020B0907030504020204" pitchFamily="34" charset="0"/>
              </a:rPr>
              <a:t>How to pitch</a:t>
            </a:r>
            <a:br>
              <a:rPr lang="en-IN" sz="4000" dirty="0">
                <a:latin typeface="Eras Bold ITC" panose="020B0907030504020204" pitchFamily="34" charset="0"/>
              </a:rPr>
            </a:br>
            <a:r>
              <a:rPr lang="en-IN" sz="4000" dirty="0">
                <a:latin typeface="Eras Bold ITC" panose="020B0907030504020204" pitchFamily="34" charset="0"/>
              </a:rPr>
              <a:t>your Start-up</a:t>
            </a:r>
          </a:p>
        </p:txBody>
      </p:sp>
      <p:sp>
        <p:nvSpPr>
          <p:cNvPr id="3" name="Subtitle 2"/>
          <p:cNvSpPr>
            <a:spLocks noGrp="1"/>
          </p:cNvSpPr>
          <p:nvPr>
            <p:ph type="subTitle" idx="1"/>
          </p:nvPr>
        </p:nvSpPr>
        <p:spPr/>
        <p:txBody>
          <a:bodyPr/>
          <a:lstStyle/>
          <a:p>
            <a:r>
              <a:rPr lang="en-IN" sz="2909" dirty="0">
                <a:solidFill>
                  <a:srgbClr val="C00000"/>
                </a:solidFill>
                <a:latin typeface="Eras Bold ITC" panose="020B0907030504020204" pitchFamily="34" charset="0"/>
              </a:rPr>
              <a:t>The Winning Pitch</a:t>
            </a:r>
          </a:p>
          <a:p>
            <a:r>
              <a:rPr lang="en-IN" sz="2909" dirty="0">
                <a:solidFill>
                  <a:srgbClr val="C00000"/>
                </a:solidFill>
                <a:latin typeface="Eras Bold ITC" panose="020B0907030504020204" pitchFamily="34" charset="0"/>
              </a:rPr>
              <a:t>within</a:t>
            </a:r>
          </a:p>
          <a:p>
            <a:r>
              <a:rPr lang="en-IN" sz="2909" dirty="0">
                <a:solidFill>
                  <a:srgbClr val="C00000"/>
                </a:solidFill>
                <a:latin typeface="Eras Bold ITC" panose="020B0907030504020204" pitchFamily="34" charset="0"/>
              </a:rPr>
              <a:t>5-7 </a:t>
            </a:r>
            <a:r>
              <a:rPr lang="en-IN" sz="2909" dirty="0" err="1">
                <a:solidFill>
                  <a:srgbClr val="C00000"/>
                </a:solidFill>
                <a:latin typeface="Eras Bold ITC" panose="020B0907030504020204" pitchFamily="34" charset="0"/>
              </a:rPr>
              <a:t>mins</a:t>
            </a:r>
            <a:endParaRPr lang="en-IN" sz="2909" dirty="0">
              <a:solidFill>
                <a:srgbClr val="C00000"/>
              </a:solidFill>
              <a:latin typeface="Eras Bold ITC" panose="020B0907030504020204" pitchFamily="34" charset="0"/>
            </a:endParaRPr>
          </a:p>
        </p:txBody>
      </p:sp>
      <p:sp>
        <p:nvSpPr>
          <p:cNvPr id="4" name="Slide Number Placeholder 3"/>
          <p:cNvSpPr>
            <a:spLocks noGrp="1"/>
          </p:cNvSpPr>
          <p:nvPr>
            <p:ph type="sldNum" sz="quarter" idx="11"/>
          </p:nvPr>
        </p:nvSpPr>
        <p:spPr/>
        <p:txBody>
          <a:bodyPr/>
          <a:lstStyle/>
          <a:p>
            <a:fld id="{4CFCFC3B-D5F7-4247-81B3-211F593AD67E}" type="slidenum">
              <a:rPr lang="en-US" smtClean="0"/>
              <a:pPr/>
              <a:t>1</a:t>
            </a:fld>
            <a:endParaRPr lang="en-US"/>
          </a:p>
        </p:txBody>
      </p:sp>
      <p:sp>
        <p:nvSpPr>
          <p:cNvPr id="6" name="Rectangle 5">
            <a:extLst>
              <a:ext uri="{FF2B5EF4-FFF2-40B4-BE49-F238E27FC236}">
                <a16:creationId xmlns:a16="http://schemas.microsoft.com/office/drawing/2014/main" id="{B646D1CF-6FDB-0186-B334-CD0BF178CBEC}"/>
              </a:ext>
            </a:extLst>
          </p:cNvPr>
          <p:cNvSpPr/>
          <p:nvPr/>
        </p:nvSpPr>
        <p:spPr>
          <a:xfrm>
            <a:off x="1820983" y="3885176"/>
            <a:ext cx="6423425" cy="276999"/>
          </a:xfrm>
          <a:prstGeom prst="rect">
            <a:avLst/>
          </a:prstGeom>
        </p:spPr>
        <p:txBody>
          <a:bodyPr wrap="none">
            <a:spAutoFit/>
          </a:bodyPr>
          <a:lstStyle/>
          <a:p>
            <a:r>
              <a:rPr lang="en-US" sz="1200" dirty="0">
                <a:solidFill>
                  <a:schemeClr val="bg1">
                    <a:lumMod val="85000"/>
                  </a:schemeClr>
                </a:solidFill>
              </a:rPr>
              <a:t>     By: Vishal JC,        Chief of Staff- Innovation &amp; </a:t>
            </a:r>
            <a:r>
              <a:rPr lang="en-US" sz="1200" dirty="0" err="1">
                <a:solidFill>
                  <a:schemeClr val="bg1">
                    <a:lumMod val="85000"/>
                  </a:schemeClr>
                </a:solidFill>
              </a:rPr>
              <a:t>Entrepreneruship</a:t>
            </a:r>
            <a:r>
              <a:rPr lang="en-US" sz="1200" dirty="0">
                <a:solidFill>
                  <a:schemeClr val="bg1">
                    <a:lumMod val="85000"/>
                  </a:schemeClr>
                </a:solidFill>
              </a:rPr>
              <a:t>,     email :cos@respark.iitkgp.ac.in</a:t>
            </a:r>
          </a:p>
        </p:txBody>
      </p:sp>
    </p:spTree>
    <p:extLst>
      <p:ext uri="{BB962C8B-B14F-4D97-AF65-F5344CB8AC3E}">
        <p14:creationId xmlns:p14="http://schemas.microsoft.com/office/powerpoint/2010/main" val="2673974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Eras Bold ITC" panose="020B0907030504020204" pitchFamily="34" charset="0"/>
              </a:rPr>
              <a:t>Fundraising</a:t>
            </a:r>
          </a:p>
        </p:txBody>
      </p:sp>
      <p:sp>
        <p:nvSpPr>
          <p:cNvPr id="4" name="Slide Number Placeholder 3"/>
          <p:cNvSpPr>
            <a:spLocks noGrp="1"/>
          </p:cNvSpPr>
          <p:nvPr>
            <p:ph type="sldNum" sz="quarter" idx="11"/>
          </p:nvPr>
        </p:nvSpPr>
        <p:spPr/>
        <p:txBody>
          <a:bodyPr/>
          <a:lstStyle/>
          <a:p>
            <a:fld id="{01AF4487-B268-104D-8179-743F4B103770}" type="slidenum">
              <a:rPr lang="en-US" smtClean="0"/>
              <a:pPr/>
              <a:t>10</a:t>
            </a:fld>
            <a:endParaRPr lang="en-US"/>
          </a:p>
        </p:txBody>
      </p:sp>
      <p:sp>
        <p:nvSpPr>
          <p:cNvPr id="5" name="Content Placeholder 2"/>
          <p:cNvSpPr>
            <a:spLocks noGrp="1"/>
          </p:cNvSpPr>
          <p:nvPr>
            <p:ph idx="1"/>
          </p:nvPr>
        </p:nvSpPr>
        <p:spPr>
          <a:xfrm>
            <a:off x="457200" y="2008746"/>
            <a:ext cx="8229600" cy="2500374"/>
          </a:xfrm>
        </p:spPr>
        <p:txBody>
          <a:bodyPr>
            <a:normAutofit/>
          </a:bodyPr>
          <a:lstStyle/>
          <a:p>
            <a:r>
              <a:rPr lang="en-US" sz="2600" dirty="0">
                <a:latin typeface="Eras Bold ITC" panose="020B0907030504020204" pitchFamily="34" charset="0"/>
              </a:rPr>
              <a:t>How much money you have invested till date</a:t>
            </a:r>
          </a:p>
          <a:p>
            <a:r>
              <a:rPr lang="en-US" sz="2600" dirty="0">
                <a:latin typeface="Eras Bold ITC" panose="020B0907030504020204" pitchFamily="34" charset="0"/>
              </a:rPr>
              <a:t>How much money you need at present</a:t>
            </a:r>
          </a:p>
          <a:p>
            <a:r>
              <a:rPr lang="en-US" sz="2600" dirty="0">
                <a:latin typeface="Eras Bold ITC" panose="020B0907030504020204" pitchFamily="34" charset="0"/>
              </a:rPr>
              <a:t>How do you plan to use that money</a:t>
            </a:r>
          </a:p>
          <a:p>
            <a:r>
              <a:rPr lang="en-US" sz="2600" dirty="0">
                <a:latin typeface="Eras Bold ITC" panose="020B0907030504020204" pitchFamily="34" charset="0"/>
              </a:rPr>
              <a:t>How do you plan to raise the money</a:t>
            </a:r>
          </a:p>
          <a:p>
            <a:pPr marL="457160" lvl="1" indent="0">
              <a:buNone/>
            </a:pPr>
            <a:endParaRPr lang="en-US" sz="2600" dirty="0">
              <a:latin typeface="Eras Bold ITC" panose="020B0907030504020204" pitchFamily="34" charset="0"/>
            </a:endParaRPr>
          </a:p>
        </p:txBody>
      </p:sp>
      <p:sp>
        <p:nvSpPr>
          <p:cNvPr id="3" name="TextBox 2"/>
          <p:cNvSpPr txBox="1"/>
          <p:nvPr/>
        </p:nvSpPr>
        <p:spPr>
          <a:xfrm>
            <a:off x="0" y="6021288"/>
            <a:ext cx="9143999" cy="428131"/>
          </a:xfrm>
          <a:prstGeom prst="rect">
            <a:avLst/>
          </a:prstGeom>
          <a:solidFill>
            <a:schemeClr val="tx2"/>
          </a:solidFill>
        </p:spPr>
        <p:txBody>
          <a:bodyPr wrap="square" rtlCol="0">
            <a:spAutoFit/>
          </a:bodyPr>
          <a:lstStyle/>
          <a:p>
            <a:pPr algn="ctr"/>
            <a:r>
              <a:rPr lang="en-US" sz="2182" b="1" dirty="0">
                <a:solidFill>
                  <a:schemeClr val="bg1"/>
                </a:solidFill>
              </a:rPr>
              <a:t>Clarity on how much money you need, and what you’ll do with it</a:t>
            </a:r>
          </a:p>
        </p:txBody>
      </p:sp>
      <p:sp>
        <p:nvSpPr>
          <p:cNvPr id="8" name="TextBox 7"/>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15-20 seconds</a:t>
            </a:r>
          </a:p>
        </p:txBody>
      </p:sp>
    </p:spTree>
    <p:extLst>
      <p:ext uri="{BB962C8B-B14F-4D97-AF65-F5344CB8AC3E}">
        <p14:creationId xmlns:p14="http://schemas.microsoft.com/office/powerpoint/2010/main" val="3711227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dirty="0">
                <a:latin typeface="Eras Bold ITC" panose="020B0907030504020204" pitchFamily="34" charset="0"/>
              </a:rPr>
              <a:t>Team</a:t>
            </a:r>
          </a:p>
        </p:txBody>
      </p:sp>
      <p:sp>
        <p:nvSpPr>
          <p:cNvPr id="2" name="Slide Number Placeholder 1"/>
          <p:cNvSpPr>
            <a:spLocks noGrp="1"/>
          </p:cNvSpPr>
          <p:nvPr>
            <p:ph type="sldNum" sz="quarter" idx="11"/>
          </p:nvPr>
        </p:nvSpPr>
        <p:spPr/>
        <p:txBody>
          <a:bodyPr/>
          <a:lstStyle/>
          <a:p>
            <a:fld id="{01AF4487-B268-104D-8179-743F4B103770}" type="slidenum">
              <a:rPr lang="en-US" smtClean="0"/>
              <a:pPr/>
              <a:t>11</a:t>
            </a:fld>
            <a:endParaRPr lang="en-US"/>
          </a:p>
        </p:txBody>
      </p:sp>
      <p:sp>
        <p:nvSpPr>
          <p:cNvPr id="5" name="Content Placeholder 4"/>
          <p:cNvSpPr>
            <a:spLocks noGrp="1"/>
          </p:cNvSpPr>
          <p:nvPr>
            <p:ph idx="1"/>
          </p:nvPr>
        </p:nvSpPr>
        <p:spPr>
          <a:xfrm>
            <a:off x="457200" y="1864730"/>
            <a:ext cx="8229600" cy="2644390"/>
          </a:xfrm>
        </p:spPr>
        <p:txBody>
          <a:bodyPr/>
          <a:lstStyle/>
          <a:p>
            <a:r>
              <a:rPr lang="en-IN" sz="2600" dirty="0">
                <a:latin typeface="Eras Bold ITC" panose="020B0907030504020204" pitchFamily="34" charset="0"/>
              </a:rPr>
              <a:t>Who are the key Team members</a:t>
            </a:r>
          </a:p>
          <a:p>
            <a:pPr lvl="1"/>
            <a:r>
              <a:rPr lang="en-IN" sz="2000" dirty="0">
                <a:latin typeface="Eras Bold ITC" panose="020B0907030504020204" pitchFamily="34" charset="0"/>
              </a:rPr>
              <a:t>Their role with Profile </a:t>
            </a:r>
            <a:r>
              <a:rPr lang="en-IN" sz="2000" dirty="0" err="1">
                <a:latin typeface="Eras Bold ITC" panose="020B0907030504020204" pitchFamily="34" charset="0"/>
              </a:rPr>
              <a:t>Pic</a:t>
            </a:r>
            <a:endParaRPr lang="en-IN" sz="2000" dirty="0">
              <a:latin typeface="Eras Bold ITC" panose="020B0907030504020204" pitchFamily="34" charset="0"/>
            </a:endParaRPr>
          </a:p>
          <a:p>
            <a:pPr lvl="1">
              <a:buNone/>
            </a:pPr>
            <a:endParaRPr lang="en-IN" sz="2000" dirty="0">
              <a:latin typeface="Eras Bold ITC" panose="020B0907030504020204" pitchFamily="34" charset="0"/>
            </a:endParaRPr>
          </a:p>
          <a:p>
            <a:r>
              <a:rPr lang="en-IN" sz="2600" dirty="0">
                <a:latin typeface="Eras Bold ITC" panose="020B0907030504020204" pitchFamily="34" charset="0"/>
              </a:rPr>
              <a:t>What skillset / experience they bring in </a:t>
            </a:r>
          </a:p>
          <a:p>
            <a:pPr lvl="1"/>
            <a:r>
              <a:rPr lang="en-IN" sz="2000" dirty="0">
                <a:latin typeface="Eras Bold ITC" panose="020B0907030504020204" pitchFamily="34" charset="0"/>
              </a:rPr>
              <a:t>How it would help in growth of the business</a:t>
            </a:r>
          </a:p>
          <a:p>
            <a:pPr marL="0" indent="0">
              <a:buNone/>
            </a:pPr>
            <a:endParaRPr lang="en-IN" sz="2600" dirty="0">
              <a:latin typeface="Eras Bold ITC" panose="020B0907030504020204" pitchFamily="34" charset="0"/>
            </a:endParaRPr>
          </a:p>
          <a:p>
            <a:pPr marL="0" indent="0">
              <a:buNone/>
            </a:pPr>
            <a:endParaRPr lang="en-IN" sz="2600" dirty="0">
              <a:latin typeface="Eras Bold ITC" panose="020B0907030504020204" pitchFamily="34" charset="0"/>
            </a:endParaRPr>
          </a:p>
          <a:p>
            <a:endParaRPr lang="en-IN" sz="2600" dirty="0">
              <a:latin typeface="Eras Bold ITC" panose="020B0907030504020204" pitchFamily="34" charset="0"/>
            </a:endParaRPr>
          </a:p>
          <a:p>
            <a:pPr marL="457160" lvl="1" indent="0">
              <a:buNone/>
            </a:pPr>
            <a:endParaRPr lang="en-IN" dirty="0"/>
          </a:p>
        </p:txBody>
      </p:sp>
      <p:sp>
        <p:nvSpPr>
          <p:cNvPr id="6" name="TextBox 5"/>
          <p:cNvSpPr txBox="1"/>
          <p:nvPr/>
        </p:nvSpPr>
        <p:spPr>
          <a:xfrm>
            <a:off x="0" y="5953197"/>
            <a:ext cx="9143999" cy="428131"/>
          </a:xfrm>
          <a:prstGeom prst="rect">
            <a:avLst/>
          </a:prstGeom>
          <a:solidFill>
            <a:schemeClr val="tx2"/>
          </a:solidFill>
        </p:spPr>
        <p:txBody>
          <a:bodyPr wrap="square" rtlCol="0">
            <a:spAutoFit/>
          </a:bodyPr>
          <a:lstStyle/>
          <a:p>
            <a:pPr algn="ctr"/>
            <a:r>
              <a:rPr lang="en-US" sz="2182" b="1" dirty="0">
                <a:solidFill>
                  <a:schemeClr val="bg1"/>
                </a:solidFill>
              </a:rPr>
              <a:t>Do you have the right team who can make it</a:t>
            </a:r>
          </a:p>
        </p:txBody>
      </p:sp>
      <p:sp>
        <p:nvSpPr>
          <p:cNvPr id="9" name="TextBox 8"/>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30-45 seconds</a:t>
            </a:r>
          </a:p>
        </p:txBody>
      </p:sp>
    </p:spTree>
    <p:extLst>
      <p:ext uri="{BB962C8B-B14F-4D97-AF65-F5344CB8AC3E}">
        <p14:creationId xmlns:p14="http://schemas.microsoft.com/office/powerpoint/2010/main" val="1114866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000" dirty="0">
                <a:latin typeface="Eras Bold ITC" panose="020B0907030504020204" pitchFamily="34" charset="0"/>
              </a:rPr>
              <a:t>ALL THE BEST</a:t>
            </a:r>
          </a:p>
        </p:txBody>
      </p:sp>
      <p:sp>
        <p:nvSpPr>
          <p:cNvPr id="3" name="Rectangle 2">
            <a:extLst>
              <a:ext uri="{FF2B5EF4-FFF2-40B4-BE49-F238E27FC236}">
                <a16:creationId xmlns:a16="http://schemas.microsoft.com/office/drawing/2014/main" id="{B3341158-C587-41E6-31AA-A747564533A0}"/>
              </a:ext>
            </a:extLst>
          </p:cNvPr>
          <p:cNvSpPr/>
          <p:nvPr/>
        </p:nvSpPr>
        <p:spPr>
          <a:xfrm>
            <a:off x="1835696" y="3861048"/>
            <a:ext cx="6423425" cy="276999"/>
          </a:xfrm>
          <a:prstGeom prst="rect">
            <a:avLst/>
          </a:prstGeom>
        </p:spPr>
        <p:txBody>
          <a:bodyPr wrap="none">
            <a:spAutoFit/>
          </a:bodyPr>
          <a:lstStyle/>
          <a:p>
            <a:r>
              <a:rPr lang="en-US" sz="1200" dirty="0">
                <a:solidFill>
                  <a:schemeClr val="bg1">
                    <a:lumMod val="85000"/>
                  </a:schemeClr>
                </a:solidFill>
              </a:rPr>
              <a:t>     By: Vishal JC,        Chief of Staff- Innovation &amp; </a:t>
            </a:r>
            <a:r>
              <a:rPr lang="en-US" sz="1200" dirty="0" err="1">
                <a:solidFill>
                  <a:schemeClr val="bg1">
                    <a:lumMod val="85000"/>
                  </a:schemeClr>
                </a:solidFill>
              </a:rPr>
              <a:t>Entrepreneruship</a:t>
            </a:r>
            <a:r>
              <a:rPr lang="en-US" sz="1200" dirty="0">
                <a:solidFill>
                  <a:schemeClr val="bg1">
                    <a:lumMod val="85000"/>
                  </a:schemeClr>
                </a:solidFill>
              </a:rPr>
              <a:t>,     email :cos@respark.iitkgp.ac.in</a:t>
            </a:r>
          </a:p>
        </p:txBody>
      </p:sp>
    </p:spTree>
    <p:extLst>
      <p:ext uri="{BB962C8B-B14F-4D97-AF65-F5344CB8AC3E}">
        <p14:creationId xmlns:p14="http://schemas.microsoft.com/office/powerpoint/2010/main" val="788293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dirty="0">
                <a:latin typeface="Eras Bold ITC" panose="020B0907030504020204" pitchFamily="34" charset="0"/>
              </a:rPr>
              <a:t>Time Monitor</a:t>
            </a:r>
          </a:p>
        </p:txBody>
      </p:sp>
      <p:sp>
        <p:nvSpPr>
          <p:cNvPr id="3" name="Content Placeholder 2"/>
          <p:cNvSpPr>
            <a:spLocks noGrp="1"/>
          </p:cNvSpPr>
          <p:nvPr>
            <p:ph idx="1"/>
          </p:nvPr>
        </p:nvSpPr>
        <p:spPr>
          <a:xfrm>
            <a:off x="457200" y="1728449"/>
            <a:ext cx="8258204" cy="4076815"/>
          </a:xfrm>
        </p:spPr>
        <p:txBody>
          <a:bodyPr>
            <a:normAutofit lnSpcReduction="10000"/>
          </a:bodyPr>
          <a:lstStyle/>
          <a:p>
            <a:r>
              <a:rPr lang="en-IN" sz="2600" dirty="0">
                <a:latin typeface="Eras Bold ITC" panose="020B0907030504020204" pitchFamily="34" charset="0"/>
              </a:rPr>
              <a:t>Introduction				:30 - 45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Problem &amp; Market Need 		:45 - 60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Product / service 			:45 - 60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Customer 				:45 - 60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Revenue model 			:45 - 60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Current status 			:30 - 45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Financials + Funding (O) 		:30 - 45 </a:t>
            </a:r>
            <a:r>
              <a:rPr lang="en-IN" sz="2600" dirty="0" err="1">
                <a:latin typeface="Eras Bold ITC" panose="020B0907030504020204" pitchFamily="34" charset="0"/>
              </a:rPr>
              <a:t>secs</a:t>
            </a:r>
            <a:endParaRPr lang="en-IN" sz="2600" dirty="0">
              <a:latin typeface="Eras Bold ITC" panose="020B0907030504020204" pitchFamily="34" charset="0"/>
            </a:endParaRPr>
          </a:p>
          <a:p>
            <a:r>
              <a:rPr lang="en-IN" sz="2600" dirty="0">
                <a:latin typeface="Eras Bold ITC" panose="020B0907030504020204" pitchFamily="34" charset="0"/>
              </a:rPr>
              <a:t>Team 					:30 - 45 </a:t>
            </a:r>
            <a:r>
              <a:rPr lang="en-IN" sz="2600" dirty="0" err="1">
                <a:latin typeface="Eras Bold ITC" panose="020B0907030504020204" pitchFamily="34" charset="0"/>
              </a:rPr>
              <a:t>secs</a:t>
            </a:r>
            <a:endParaRPr lang="en-IN" sz="2600" dirty="0">
              <a:latin typeface="Eras Bold ITC" panose="020B0907030504020204" pitchFamily="34" charset="0"/>
            </a:endParaRPr>
          </a:p>
          <a:p>
            <a:pPr>
              <a:buNone/>
            </a:pPr>
            <a:r>
              <a:rPr lang="en-IN" sz="2600" dirty="0">
                <a:solidFill>
                  <a:srgbClr val="FF0000"/>
                </a:solidFill>
                <a:latin typeface="Eras Bold ITC" panose="020B0907030504020204" pitchFamily="34" charset="0"/>
              </a:rPr>
              <a:t>TOTAL 					: 300 -420 </a:t>
            </a:r>
            <a:r>
              <a:rPr lang="en-IN" sz="2600" dirty="0" err="1">
                <a:solidFill>
                  <a:srgbClr val="FF0000"/>
                </a:solidFill>
                <a:latin typeface="Eras Bold ITC" panose="020B0907030504020204" pitchFamily="34" charset="0"/>
              </a:rPr>
              <a:t>secs</a:t>
            </a:r>
            <a:endParaRPr lang="en-IN" sz="2600" dirty="0">
              <a:solidFill>
                <a:srgbClr val="FF0000"/>
              </a:solidFill>
              <a:latin typeface="Eras Bold ITC" panose="020B0907030504020204" pitchFamily="34" charset="0"/>
            </a:endParaRPr>
          </a:p>
          <a:p>
            <a:endParaRPr lang="en-IN" dirty="0"/>
          </a:p>
          <a:p>
            <a:endParaRPr lang="en-IN" dirty="0"/>
          </a:p>
        </p:txBody>
      </p:sp>
      <p:sp>
        <p:nvSpPr>
          <p:cNvPr id="4" name="Slide Number Placeholder 3"/>
          <p:cNvSpPr>
            <a:spLocks noGrp="1"/>
          </p:cNvSpPr>
          <p:nvPr>
            <p:ph type="sldNum" sz="quarter" idx="12"/>
          </p:nvPr>
        </p:nvSpPr>
        <p:spPr/>
        <p:txBody>
          <a:bodyPr/>
          <a:lstStyle/>
          <a:p>
            <a:fld id="{7C9DDD73-3474-4223-AABA-116B116EA179}" type="slidenum">
              <a:rPr lang="en-IN" smtClean="0"/>
              <a:pPr/>
              <a:t>2</a:t>
            </a:fld>
            <a:endParaRPr lang="en-IN" dirty="0"/>
          </a:p>
        </p:txBody>
      </p:sp>
    </p:spTree>
    <p:extLst>
      <p:ext uri="{BB962C8B-B14F-4D97-AF65-F5344CB8AC3E}">
        <p14:creationId xmlns:p14="http://schemas.microsoft.com/office/powerpoint/2010/main" val="1726480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Eras Bold ITC" panose="020B0907030504020204" pitchFamily="34" charset="0"/>
              </a:rPr>
              <a:t>Introduction</a:t>
            </a:r>
          </a:p>
        </p:txBody>
      </p:sp>
      <p:sp>
        <p:nvSpPr>
          <p:cNvPr id="5" name="Content Placeholder 4"/>
          <p:cNvSpPr>
            <a:spLocks noGrp="1"/>
          </p:cNvSpPr>
          <p:nvPr>
            <p:ph idx="1"/>
          </p:nvPr>
        </p:nvSpPr>
        <p:spPr/>
        <p:txBody>
          <a:bodyPr>
            <a:normAutofit/>
          </a:bodyPr>
          <a:lstStyle/>
          <a:p>
            <a:r>
              <a:rPr lang="en-IN" sz="3300" dirty="0">
                <a:latin typeface="Eras Bold ITC" panose="020B0907030504020204" pitchFamily="34" charset="0"/>
              </a:rPr>
              <a:t>Who are you?</a:t>
            </a:r>
          </a:p>
          <a:p>
            <a:pPr lvl="2"/>
            <a:r>
              <a:rPr lang="en-IN" sz="2200" dirty="0">
                <a:latin typeface="Eras Bold ITC" panose="020B0907030504020204" pitchFamily="34" charset="0"/>
              </a:rPr>
              <a:t>Name of the Start-up</a:t>
            </a:r>
          </a:p>
          <a:p>
            <a:pPr lvl="2"/>
            <a:r>
              <a:rPr lang="en-IN" sz="2200" dirty="0">
                <a:latin typeface="Eras Bold ITC" panose="020B0907030504020204" pitchFamily="34" charset="0"/>
              </a:rPr>
              <a:t>Logo (Recommended) </a:t>
            </a:r>
          </a:p>
          <a:p>
            <a:pPr lvl="2"/>
            <a:r>
              <a:rPr lang="en-IN" sz="2200" dirty="0">
                <a:latin typeface="Eras Bold ITC" panose="020B0907030504020204" pitchFamily="34" charset="0"/>
              </a:rPr>
              <a:t>Location (Originated from/ Incubated at)</a:t>
            </a:r>
          </a:p>
          <a:p>
            <a:pPr lvl="1">
              <a:buNone/>
            </a:pPr>
            <a:endParaRPr lang="en-IN" sz="2600" dirty="0">
              <a:latin typeface="Eras Bold ITC" panose="020B0907030504020204" pitchFamily="34" charset="0"/>
            </a:endParaRPr>
          </a:p>
          <a:p>
            <a:r>
              <a:rPr lang="en-IN" sz="3300" dirty="0">
                <a:latin typeface="Eras Bold ITC" panose="020B0907030504020204" pitchFamily="34" charset="0"/>
              </a:rPr>
              <a:t>Hard hitting one liner/Origin Story</a:t>
            </a:r>
          </a:p>
          <a:p>
            <a:pPr lvl="2"/>
            <a:r>
              <a:rPr lang="en-IN" sz="2200" dirty="0">
                <a:latin typeface="Eras Bold ITC" panose="020B0907030504020204" pitchFamily="34" charset="0"/>
              </a:rPr>
              <a:t>The vision / objective</a:t>
            </a:r>
          </a:p>
          <a:p>
            <a:pPr lvl="2"/>
            <a:r>
              <a:rPr lang="en-IN" sz="2200" dirty="0">
                <a:latin typeface="Eras Bold ITC" panose="020B0907030504020204" pitchFamily="34" charset="0"/>
              </a:rPr>
              <a:t>The impact</a:t>
            </a:r>
          </a:p>
          <a:p>
            <a:pPr lvl="2"/>
            <a:r>
              <a:rPr lang="en-IN" sz="2200" dirty="0">
                <a:latin typeface="Eras Bold ITC" panose="020B0907030504020204" pitchFamily="34" charset="0"/>
              </a:rPr>
              <a:t>Generates interest</a:t>
            </a:r>
          </a:p>
          <a:p>
            <a:pPr marL="914318" lvl="2" indent="0">
              <a:buNone/>
            </a:pPr>
            <a:endParaRPr lang="en-IN" dirty="0">
              <a:latin typeface="Eras Bold ITC" panose="020B0907030504020204" pitchFamily="34" charset="0"/>
            </a:endParaRPr>
          </a:p>
          <a:p>
            <a:pPr lvl="2"/>
            <a:endParaRPr lang="en-IN" dirty="0"/>
          </a:p>
          <a:p>
            <a:pPr lvl="1"/>
            <a:endParaRPr lang="en-IN" dirty="0"/>
          </a:p>
          <a:p>
            <a:pPr lvl="1"/>
            <a:endParaRPr lang="en-IN" dirty="0"/>
          </a:p>
          <a:p>
            <a:pPr marL="457160" lvl="1" indent="0">
              <a:buNone/>
            </a:pPr>
            <a:endParaRPr lang="en-IN" dirty="0"/>
          </a:p>
        </p:txBody>
      </p:sp>
      <p:sp>
        <p:nvSpPr>
          <p:cNvPr id="3" name="Slide Number Placeholder 2"/>
          <p:cNvSpPr>
            <a:spLocks noGrp="1"/>
          </p:cNvSpPr>
          <p:nvPr>
            <p:ph type="sldNum" sz="quarter" idx="11"/>
          </p:nvPr>
        </p:nvSpPr>
        <p:spPr/>
        <p:txBody>
          <a:bodyPr/>
          <a:lstStyle/>
          <a:p>
            <a:fld id="{01AF4487-B268-104D-8179-743F4B103770}" type="slidenum">
              <a:rPr lang="en-US" smtClean="0"/>
              <a:pPr/>
              <a:t>3</a:t>
            </a:fld>
            <a:endParaRPr lang="en-US"/>
          </a:p>
        </p:txBody>
      </p:sp>
      <p:sp>
        <p:nvSpPr>
          <p:cNvPr id="6" name="TextBox 5"/>
          <p:cNvSpPr txBox="1"/>
          <p:nvPr/>
        </p:nvSpPr>
        <p:spPr>
          <a:xfrm>
            <a:off x="0" y="6021288"/>
            <a:ext cx="9143999" cy="428131"/>
          </a:xfrm>
          <a:prstGeom prst="rect">
            <a:avLst/>
          </a:prstGeom>
          <a:solidFill>
            <a:schemeClr val="tx2"/>
          </a:solidFill>
        </p:spPr>
        <p:txBody>
          <a:bodyPr wrap="square" rtlCol="0">
            <a:spAutoFit/>
          </a:bodyPr>
          <a:lstStyle/>
          <a:p>
            <a:pPr algn="ctr"/>
            <a:r>
              <a:rPr lang="en-US" sz="2182" b="1" dirty="0">
                <a:solidFill>
                  <a:schemeClr val="bg1"/>
                </a:solidFill>
              </a:rPr>
              <a:t>Snapshot of your plan which should catch attention</a:t>
            </a:r>
          </a:p>
        </p:txBody>
      </p:sp>
      <p:sp>
        <p:nvSpPr>
          <p:cNvPr id="7" name="TextBox 6"/>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30-45 seconds</a:t>
            </a:r>
          </a:p>
        </p:txBody>
      </p:sp>
    </p:spTree>
    <p:extLst>
      <p:ext uri="{BB962C8B-B14F-4D97-AF65-F5344CB8AC3E}">
        <p14:creationId xmlns:p14="http://schemas.microsoft.com/office/powerpoint/2010/main" val="382721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778"/>
            <a:ext cx="8229600" cy="1143000"/>
          </a:xfrm>
        </p:spPr>
        <p:txBody>
          <a:bodyPr>
            <a:normAutofit/>
          </a:bodyPr>
          <a:lstStyle/>
          <a:p>
            <a:r>
              <a:rPr lang="en-US" sz="3600" dirty="0">
                <a:latin typeface="Eras Bold ITC" panose="020B0907030504020204" pitchFamily="34" charset="0"/>
              </a:rPr>
              <a:t>Problem / Market Need</a:t>
            </a:r>
          </a:p>
        </p:txBody>
      </p:sp>
      <p:sp>
        <p:nvSpPr>
          <p:cNvPr id="5" name="Content Placeholder 4"/>
          <p:cNvSpPr>
            <a:spLocks noGrp="1"/>
          </p:cNvSpPr>
          <p:nvPr>
            <p:ph idx="1"/>
          </p:nvPr>
        </p:nvSpPr>
        <p:spPr>
          <a:xfrm>
            <a:off x="457200" y="1700808"/>
            <a:ext cx="8229600" cy="3672408"/>
          </a:xfrm>
        </p:spPr>
        <p:txBody>
          <a:bodyPr/>
          <a:lstStyle/>
          <a:p>
            <a:r>
              <a:rPr lang="en-IN" sz="2600" dirty="0">
                <a:latin typeface="Eras Bold ITC" panose="020B0907030504020204" pitchFamily="34" charset="0"/>
              </a:rPr>
              <a:t>What Problem / Need you are Solving</a:t>
            </a:r>
          </a:p>
          <a:p>
            <a:pPr>
              <a:buNone/>
            </a:pPr>
            <a:endParaRPr lang="en-IN" sz="2600" dirty="0">
              <a:latin typeface="Eras Bold ITC" panose="020B0907030504020204" pitchFamily="34" charset="0"/>
            </a:endParaRPr>
          </a:p>
          <a:p>
            <a:pPr lvl="1"/>
            <a:r>
              <a:rPr lang="en-IN" sz="2000" dirty="0">
                <a:latin typeface="Eras Bold ITC" panose="020B0907030504020204" pitchFamily="34" charset="0"/>
              </a:rPr>
              <a:t>Clear understanding of the problem or need</a:t>
            </a:r>
          </a:p>
          <a:p>
            <a:pPr lvl="1">
              <a:buNone/>
            </a:pPr>
            <a:endParaRPr lang="en-IN" sz="2000" dirty="0">
              <a:latin typeface="Eras Bold ITC" panose="020B0907030504020204" pitchFamily="34" charset="0"/>
            </a:endParaRPr>
          </a:p>
          <a:p>
            <a:pPr lvl="1"/>
            <a:r>
              <a:rPr lang="en-IN" sz="2000" dirty="0">
                <a:latin typeface="Eras Bold ITC" panose="020B0907030504020204" pitchFamily="34" charset="0"/>
              </a:rPr>
              <a:t>Does the problem or need really exist</a:t>
            </a:r>
          </a:p>
          <a:p>
            <a:pPr lvl="1">
              <a:buNone/>
            </a:pPr>
            <a:endParaRPr lang="en-IN" sz="2000" dirty="0">
              <a:latin typeface="Eras Bold ITC" panose="020B0907030504020204" pitchFamily="34" charset="0"/>
            </a:endParaRPr>
          </a:p>
          <a:p>
            <a:pPr lvl="1"/>
            <a:r>
              <a:rPr lang="en-IN" sz="2000" dirty="0">
                <a:latin typeface="Eras Bold ITC" panose="020B0907030504020204" pitchFamily="34" charset="0"/>
              </a:rPr>
              <a:t>Do you have a story to introduce the problem</a:t>
            </a:r>
          </a:p>
          <a:p>
            <a:pPr lvl="1">
              <a:buNone/>
            </a:pPr>
            <a:endParaRPr lang="en-IN" sz="2000" dirty="0">
              <a:latin typeface="Eras Bold ITC" panose="020B0907030504020204" pitchFamily="34" charset="0"/>
            </a:endParaRPr>
          </a:p>
          <a:p>
            <a:pPr lvl="1"/>
            <a:r>
              <a:rPr lang="en-IN" sz="2000" dirty="0">
                <a:latin typeface="Eras Bold ITC" panose="020B0907030504020204" pitchFamily="34" charset="0"/>
              </a:rPr>
              <a:t>How big is the problem – some numbers to illustrate</a:t>
            </a:r>
          </a:p>
          <a:p>
            <a:endParaRPr lang="en-IN" dirty="0"/>
          </a:p>
          <a:p>
            <a:endParaRPr lang="en-IN" dirty="0"/>
          </a:p>
          <a:p>
            <a:pPr marL="914318" lvl="2" indent="0">
              <a:buNone/>
            </a:pPr>
            <a:endParaRPr lang="en-IN" dirty="0"/>
          </a:p>
          <a:p>
            <a:pPr lvl="2"/>
            <a:endParaRPr lang="en-IN" dirty="0"/>
          </a:p>
          <a:p>
            <a:pPr lvl="1"/>
            <a:endParaRPr lang="en-IN" dirty="0"/>
          </a:p>
          <a:p>
            <a:pPr lvl="1"/>
            <a:endParaRPr lang="en-IN" dirty="0"/>
          </a:p>
          <a:p>
            <a:pPr marL="457160" lvl="1" indent="0">
              <a:buNone/>
            </a:pPr>
            <a:endParaRPr lang="en-IN" dirty="0"/>
          </a:p>
        </p:txBody>
      </p:sp>
      <p:sp>
        <p:nvSpPr>
          <p:cNvPr id="3" name="Slide Number Placeholder 2"/>
          <p:cNvSpPr>
            <a:spLocks noGrp="1"/>
          </p:cNvSpPr>
          <p:nvPr>
            <p:ph type="sldNum" sz="quarter" idx="11"/>
          </p:nvPr>
        </p:nvSpPr>
        <p:spPr/>
        <p:txBody>
          <a:bodyPr/>
          <a:lstStyle/>
          <a:p>
            <a:fld id="{01AF4487-B268-104D-8179-743F4B103770}" type="slidenum">
              <a:rPr lang="en-US" smtClean="0"/>
              <a:pPr/>
              <a:t>4</a:t>
            </a:fld>
            <a:endParaRPr lang="en-US"/>
          </a:p>
        </p:txBody>
      </p:sp>
      <p:sp>
        <p:nvSpPr>
          <p:cNvPr id="6" name="TextBox 5"/>
          <p:cNvSpPr txBox="1"/>
          <p:nvPr/>
        </p:nvSpPr>
        <p:spPr>
          <a:xfrm>
            <a:off x="1" y="6025205"/>
            <a:ext cx="9144000" cy="428131"/>
          </a:xfrm>
          <a:prstGeom prst="rect">
            <a:avLst/>
          </a:prstGeom>
          <a:solidFill>
            <a:schemeClr val="tx2"/>
          </a:solidFill>
        </p:spPr>
        <p:txBody>
          <a:bodyPr wrap="square" rtlCol="0">
            <a:spAutoFit/>
          </a:bodyPr>
          <a:lstStyle/>
          <a:p>
            <a:pPr algn="ctr"/>
            <a:r>
              <a:rPr lang="en-US" sz="2182" b="1" dirty="0">
                <a:solidFill>
                  <a:schemeClr val="bg1"/>
                </a:solidFill>
              </a:rPr>
              <a:t>Do you have the clarity on the market opportunity</a:t>
            </a:r>
          </a:p>
        </p:txBody>
      </p:sp>
      <p:sp>
        <p:nvSpPr>
          <p:cNvPr id="9" name="TextBox 8"/>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45-60 seconds</a:t>
            </a:r>
          </a:p>
        </p:txBody>
      </p:sp>
    </p:spTree>
    <p:extLst>
      <p:ext uri="{BB962C8B-B14F-4D97-AF65-F5344CB8AC3E}">
        <p14:creationId xmlns:p14="http://schemas.microsoft.com/office/powerpoint/2010/main" val="2035138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Eras Bold ITC" panose="020B0907030504020204" pitchFamily="34" charset="0"/>
              </a:rPr>
              <a:t>Product / Service</a:t>
            </a:r>
          </a:p>
        </p:txBody>
      </p:sp>
      <p:sp>
        <p:nvSpPr>
          <p:cNvPr id="3" name="Slide Number Placeholder 2"/>
          <p:cNvSpPr>
            <a:spLocks noGrp="1"/>
          </p:cNvSpPr>
          <p:nvPr>
            <p:ph type="sldNum" sz="quarter" idx="11"/>
          </p:nvPr>
        </p:nvSpPr>
        <p:spPr/>
        <p:txBody>
          <a:bodyPr/>
          <a:lstStyle/>
          <a:p>
            <a:fld id="{01AF4487-B268-104D-8179-743F4B103770}" type="slidenum">
              <a:rPr lang="en-US" smtClean="0"/>
              <a:pPr/>
              <a:t>5</a:t>
            </a:fld>
            <a:endParaRPr lang="en-US"/>
          </a:p>
        </p:txBody>
      </p:sp>
      <p:sp>
        <p:nvSpPr>
          <p:cNvPr id="6" name="Content Placeholder 4"/>
          <p:cNvSpPr>
            <a:spLocks noGrp="1"/>
          </p:cNvSpPr>
          <p:nvPr>
            <p:ph idx="1"/>
          </p:nvPr>
        </p:nvSpPr>
        <p:spPr>
          <a:xfrm>
            <a:off x="457200" y="1288666"/>
            <a:ext cx="8229600" cy="4719744"/>
          </a:xfrm>
        </p:spPr>
        <p:txBody>
          <a:bodyPr>
            <a:normAutofit/>
          </a:bodyPr>
          <a:lstStyle/>
          <a:p>
            <a:r>
              <a:rPr lang="en-IN" sz="2600" dirty="0">
                <a:latin typeface="Eras Bold ITC" panose="020B0907030504020204" pitchFamily="34" charset="0"/>
              </a:rPr>
              <a:t>Describe the solution</a:t>
            </a:r>
          </a:p>
          <a:p>
            <a:pPr lvl="1"/>
            <a:r>
              <a:rPr lang="en-IN" sz="2000" dirty="0">
                <a:latin typeface="Eras Bold ITC" panose="020B0907030504020204" pitchFamily="34" charset="0"/>
              </a:rPr>
              <a:t>Key features</a:t>
            </a:r>
          </a:p>
          <a:p>
            <a:r>
              <a:rPr lang="en-IN" sz="2600" dirty="0">
                <a:latin typeface="Eras Bold ITC" panose="020B0907030504020204" pitchFamily="34" charset="0"/>
              </a:rPr>
              <a:t>How it addresses the problem / need</a:t>
            </a:r>
          </a:p>
          <a:p>
            <a:pPr lvl="1"/>
            <a:r>
              <a:rPr lang="en-IN" sz="2000" dirty="0">
                <a:latin typeface="Eras Bold ITC" panose="020B0907030504020204" pitchFamily="34" charset="0"/>
              </a:rPr>
              <a:t>Key Benefits to the users</a:t>
            </a:r>
          </a:p>
          <a:p>
            <a:r>
              <a:rPr lang="en-IN" sz="2600" dirty="0">
                <a:latin typeface="Eras Bold ITC" panose="020B0907030504020204" pitchFamily="34" charset="0"/>
              </a:rPr>
              <a:t>Do you have a working model or prototype</a:t>
            </a:r>
          </a:p>
          <a:p>
            <a:pPr lvl="1"/>
            <a:r>
              <a:rPr lang="en-IN" sz="2000" dirty="0">
                <a:latin typeface="Eras Bold ITC" panose="020B0907030504020204" pitchFamily="34" charset="0"/>
              </a:rPr>
              <a:t>Show it, rather than speaking about it</a:t>
            </a:r>
          </a:p>
          <a:p>
            <a:r>
              <a:rPr lang="en-IN" sz="2600" dirty="0">
                <a:latin typeface="Eras Bold ITC" panose="020B0907030504020204" pitchFamily="34" charset="0"/>
              </a:rPr>
              <a:t>Market validation of the solution</a:t>
            </a:r>
          </a:p>
          <a:p>
            <a:pPr lvl="1"/>
            <a:r>
              <a:rPr lang="en-IN" sz="2000" dirty="0">
                <a:latin typeface="Eras Bold ITC" panose="020B0907030504020204" pitchFamily="34" charset="0"/>
              </a:rPr>
              <a:t>Feedback – numbers wherever applicable</a:t>
            </a:r>
          </a:p>
          <a:p>
            <a:r>
              <a:rPr lang="en-IN" sz="2600" dirty="0">
                <a:latin typeface="Eras Bold ITC" panose="020B0907030504020204" pitchFamily="34" charset="0"/>
              </a:rPr>
              <a:t>Competitors and substitutes</a:t>
            </a:r>
          </a:p>
          <a:p>
            <a:pPr lvl="1"/>
            <a:r>
              <a:rPr lang="en-IN" sz="2000" dirty="0">
                <a:latin typeface="Eras Bold ITC" panose="020B0907030504020204" pitchFamily="34" charset="0"/>
              </a:rPr>
              <a:t>How is it different / better than alternatives</a:t>
            </a:r>
          </a:p>
          <a:p>
            <a:pPr marL="914318" lvl="2" indent="0">
              <a:buNone/>
            </a:pPr>
            <a:endParaRPr lang="en-IN" sz="2600" dirty="0">
              <a:latin typeface="Eras Bold ITC" panose="020B0907030504020204" pitchFamily="34" charset="0"/>
            </a:endParaRPr>
          </a:p>
          <a:p>
            <a:pPr lvl="2"/>
            <a:endParaRPr lang="en-IN" sz="2600" dirty="0">
              <a:latin typeface="Eras Bold ITC" panose="020B0907030504020204" pitchFamily="34" charset="0"/>
            </a:endParaRPr>
          </a:p>
          <a:p>
            <a:pPr lvl="1"/>
            <a:endParaRPr lang="en-IN" dirty="0"/>
          </a:p>
          <a:p>
            <a:pPr lvl="1"/>
            <a:endParaRPr lang="en-IN" dirty="0"/>
          </a:p>
          <a:p>
            <a:pPr marL="457160" lvl="1" indent="0">
              <a:buNone/>
            </a:pPr>
            <a:endParaRPr lang="en-IN" dirty="0"/>
          </a:p>
        </p:txBody>
      </p:sp>
      <p:sp>
        <p:nvSpPr>
          <p:cNvPr id="5" name="TextBox 4"/>
          <p:cNvSpPr txBox="1"/>
          <p:nvPr/>
        </p:nvSpPr>
        <p:spPr>
          <a:xfrm>
            <a:off x="-32" y="6025205"/>
            <a:ext cx="9144031" cy="428131"/>
          </a:xfrm>
          <a:prstGeom prst="rect">
            <a:avLst/>
          </a:prstGeom>
          <a:solidFill>
            <a:schemeClr val="tx2"/>
          </a:solidFill>
        </p:spPr>
        <p:txBody>
          <a:bodyPr wrap="square" rtlCol="0">
            <a:spAutoFit/>
          </a:bodyPr>
          <a:lstStyle/>
          <a:p>
            <a:pPr algn="ctr"/>
            <a:r>
              <a:rPr lang="en-US" sz="2182" b="1" dirty="0">
                <a:solidFill>
                  <a:schemeClr val="bg1"/>
                </a:solidFill>
              </a:rPr>
              <a:t>How you are addressing Real customers pain points / needs</a:t>
            </a:r>
          </a:p>
        </p:txBody>
      </p:sp>
      <p:sp>
        <p:nvSpPr>
          <p:cNvPr id="10" name="TextBox 9"/>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45-60 seconds</a:t>
            </a:r>
          </a:p>
        </p:txBody>
      </p:sp>
    </p:spTree>
    <p:extLst>
      <p:ext uri="{BB962C8B-B14F-4D97-AF65-F5344CB8AC3E}">
        <p14:creationId xmlns:p14="http://schemas.microsoft.com/office/powerpoint/2010/main" val="305087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Eras Bold ITC" panose="020B0907030504020204" pitchFamily="34" charset="0"/>
              </a:rPr>
              <a:t>Customer</a:t>
            </a:r>
          </a:p>
        </p:txBody>
      </p:sp>
      <p:sp>
        <p:nvSpPr>
          <p:cNvPr id="4" name="Slide Number Placeholder 3"/>
          <p:cNvSpPr>
            <a:spLocks noGrp="1"/>
          </p:cNvSpPr>
          <p:nvPr>
            <p:ph type="sldNum" sz="quarter" idx="11"/>
          </p:nvPr>
        </p:nvSpPr>
        <p:spPr/>
        <p:txBody>
          <a:bodyPr/>
          <a:lstStyle/>
          <a:p>
            <a:fld id="{01AF4487-B268-104D-8179-743F4B103770}" type="slidenum">
              <a:rPr lang="en-US" smtClean="0"/>
              <a:pPr/>
              <a:t>6</a:t>
            </a:fld>
            <a:endParaRPr lang="en-US"/>
          </a:p>
        </p:txBody>
      </p:sp>
      <p:sp>
        <p:nvSpPr>
          <p:cNvPr id="5" name="Content Placeholder 4"/>
          <p:cNvSpPr>
            <a:spLocks noGrp="1"/>
          </p:cNvSpPr>
          <p:nvPr>
            <p:ph idx="1"/>
          </p:nvPr>
        </p:nvSpPr>
        <p:spPr>
          <a:xfrm>
            <a:off x="457200" y="1576698"/>
            <a:ext cx="8229600" cy="4156558"/>
          </a:xfrm>
        </p:spPr>
        <p:txBody>
          <a:bodyPr>
            <a:normAutofit/>
          </a:bodyPr>
          <a:lstStyle/>
          <a:p>
            <a:r>
              <a:rPr lang="en-IN" sz="2600" dirty="0">
                <a:latin typeface="Eras Bold ITC" panose="020B0907030504020204" pitchFamily="34" charset="0"/>
              </a:rPr>
              <a:t>Who is your customer</a:t>
            </a:r>
          </a:p>
          <a:p>
            <a:pPr lvl="1"/>
            <a:r>
              <a:rPr lang="en-IN" sz="2000" dirty="0">
                <a:latin typeface="Eras Bold ITC" panose="020B0907030504020204" pitchFamily="34" charset="0"/>
              </a:rPr>
              <a:t>Target Segment /Customer Persona</a:t>
            </a:r>
          </a:p>
          <a:p>
            <a:r>
              <a:rPr lang="en-IN" sz="2600" dirty="0">
                <a:latin typeface="Eras Bold ITC" panose="020B0907030504020204" pitchFamily="34" charset="0"/>
              </a:rPr>
              <a:t>Do they really need your solution</a:t>
            </a:r>
          </a:p>
          <a:p>
            <a:pPr lvl="1"/>
            <a:r>
              <a:rPr lang="en-IN" sz="2000" dirty="0">
                <a:latin typeface="Eras Bold ITC" panose="020B0907030504020204" pitchFamily="34" charset="0"/>
              </a:rPr>
              <a:t>Market survey / pilot launch</a:t>
            </a:r>
          </a:p>
          <a:p>
            <a:r>
              <a:rPr lang="en-IN" sz="2600" dirty="0">
                <a:latin typeface="Eras Bold ITC" panose="020B0907030504020204" pitchFamily="34" charset="0"/>
              </a:rPr>
              <a:t>Why would the customer use your product</a:t>
            </a:r>
          </a:p>
          <a:p>
            <a:pPr lvl="1"/>
            <a:r>
              <a:rPr lang="en-IN" sz="2000" dirty="0">
                <a:latin typeface="Eras Bold ITC" panose="020B0907030504020204" pitchFamily="34" charset="0"/>
              </a:rPr>
              <a:t>Uniqueness / differentiators</a:t>
            </a:r>
          </a:p>
          <a:p>
            <a:r>
              <a:rPr lang="en-IN" sz="2600" dirty="0">
                <a:latin typeface="Eras Bold ITC" panose="020B0907030504020204" pitchFamily="34" charset="0"/>
              </a:rPr>
              <a:t>How would you acquire your customers</a:t>
            </a:r>
          </a:p>
          <a:p>
            <a:pPr lvl="1"/>
            <a:r>
              <a:rPr lang="en-IN" sz="2000" dirty="0">
                <a:latin typeface="Eras Bold ITC" panose="020B0907030504020204" pitchFamily="34" charset="0"/>
              </a:rPr>
              <a:t>Plan/ Approach /Strategy/ pilot if any</a:t>
            </a:r>
          </a:p>
          <a:p>
            <a:pPr marL="914318" lvl="2" indent="0">
              <a:buNone/>
            </a:pPr>
            <a:endParaRPr lang="en-IN" sz="3000" dirty="0">
              <a:latin typeface="Eras Bold ITC" panose="020B0907030504020204" pitchFamily="34" charset="0"/>
            </a:endParaRPr>
          </a:p>
          <a:p>
            <a:pPr lvl="2"/>
            <a:endParaRPr lang="en-IN" dirty="0"/>
          </a:p>
          <a:p>
            <a:pPr lvl="1"/>
            <a:endParaRPr lang="en-IN" dirty="0"/>
          </a:p>
          <a:p>
            <a:pPr lvl="1"/>
            <a:endParaRPr lang="en-IN" dirty="0"/>
          </a:p>
          <a:p>
            <a:pPr marL="457160" lvl="1" indent="0">
              <a:buNone/>
            </a:pPr>
            <a:endParaRPr lang="en-IN" dirty="0"/>
          </a:p>
        </p:txBody>
      </p:sp>
      <p:sp>
        <p:nvSpPr>
          <p:cNvPr id="6" name="TextBox 5"/>
          <p:cNvSpPr txBox="1"/>
          <p:nvPr/>
        </p:nvSpPr>
        <p:spPr>
          <a:xfrm>
            <a:off x="0" y="6021288"/>
            <a:ext cx="9144000" cy="428131"/>
          </a:xfrm>
          <a:prstGeom prst="rect">
            <a:avLst/>
          </a:prstGeom>
          <a:solidFill>
            <a:schemeClr val="tx2"/>
          </a:solidFill>
        </p:spPr>
        <p:txBody>
          <a:bodyPr wrap="square" rtlCol="0">
            <a:spAutoFit/>
          </a:bodyPr>
          <a:lstStyle/>
          <a:p>
            <a:pPr algn="ctr"/>
            <a:r>
              <a:rPr lang="en-US" sz="2182" b="1" dirty="0">
                <a:solidFill>
                  <a:schemeClr val="bg1"/>
                </a:solidFill>
              </a:rPr>
              <a:t>Do you have clarity on who would buy your solution </a:t>
            </a:r>
          </a:p>
        </p:txBody>
      </p:sp>
      <p:sp>
        <p:nvSpPr>
          <p:cNvPr id="9" name="TextBox 8"/>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45-60 seconds</a:t>
            </a:r>
          </a:p>
        </p:txBody>
      </p:sp>
    </p:spTree>
    <p:extLst>
      <p:ext uri="{BB962C8B-B14F-4D97-AF65-F5344CB8AC3E}">
        <p14:creationId xmlns:p14="http://schemas.microsoft.com/office/powerpoint/2010/main" val="1403434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Eras Bold ITC" panose="020B0907030504020204" pitchFamily="34" charset="0"/>
              </a:rPr>
              <a:t>Revenue Model</a:t>
            </a:r>
          </a:p>
        </p:txBody>
      </p:sp>
      <p:sp>
        <p:nvSpPr>
          <p:cNvPr id="4" name="Slide Number Placeholder 3"/>
          <p:cNvSpPr>
            <a:spLocks noGrp="1"/>
          </p:cNvSpPr>
          <p:nvPr>
            <p:ph type="sldNum" sz="quarter" idx="11"/>
          </p:nvPr>
        </p:nvSpPr>
        <p:spPr/>
        <p:txBody>
          <a:bodyPr/>
          <a:lstStyle/>
          <a:p>
            <a:fld id="{01AF4487-B268-104D-8179-743F4B103770}" type="slidenum">
              <a:rPr lang="en-US" smtClean="0"/>
              <a:pPr/>
              <a:t>7</a:t>
            </a:fld>
            <a:endParaRPr lang="en-US" dirty="0"/>
          </a:p>
        </p:txBody>
      </p:sp>
      <p:sp>
        <p:nvSpPr>
          <p:cNvPr id="5" name="Content Placeholder 4"/>
          <p:cNvSpPr>
            <a:spLocks noGrp="1"/>
          </p:cNvSpPr>
          <p:nvPr>
            <p:ph idx="1"/>
          </p:nvPr>
        </p:nvSpPr>
        <p:spPr>
          <a:xfrm>
            <a:off x="457199" y="1445560"/>
            <a:ext cx="8229600" cy="4311506"/>
          </a:xfrm>
        </p:spPr>
        <p:txBody>
          <a:bodyPr>
            <a:normAutofit/>
          </a:bodyPr>
          <a:lstStyle/>
          <a:p>
            <a:r>
              <a:rPr lang="en-IN" sz="2600" dirty="0">
                <a:latin typeface="Eras Bold ITC" panose="020B0907030504020204" pitchFamily="34" charset="0"/>
              </a:rPr>
              <a:t>How do you make money?</a:t>
            </a:r>
          </a:p>
          <a:p>
            <a:pPr lvl="1"/>
            <a:r>
              <a:rPr lang="en-IN" sz="2000" dirty="0">
                <a:latin typeface="Eras Bold ITC" panose="020B0907030504020204" pitchFamily="34" charset="0"/>
              </a:rPr>
              <a:t>Sources of income</a:t>
            </a:r>
          </a:p>
          <a:p>
            <a:pPr lvl="1"/>
            <a:r>
              <a:rPr lang="en-IN" sz="2000" dirty="0">
                <a:latin typeface="Eras Bold ITC" panose="020B0907030504020204" pitchFamily="34" charset="0"/>
              </a:rPr>
              <a:t>Who will pays /How</a:t>
            </a:r>
          </a:p>
          <a:p>
            <a:pPr lvl="1"/>
            <a:r>
              <a:rPr lang="en-IN" sz="2000" dirty="0">
                <a:latin typeface="Eras Bold ITC" panose="020B0907030504020204" pitchFamily="34" charset="0"/>
              </a:rPr>
              <a:t>Pricing </a:t>
            </a:r>
          </a:p>
          <a:p>
            <a:r>
              <a:rPr lang="en-IN" sz="2600" dirty="0">
                <a:latin typeface="Eras Bold ITC" panose="020B0907030504020204" pitchFamily="34" charset="0"/>
              </a:rPr>
              <a:t>What is Total Addressable Market (TAM)</a:t>
            </a:r>
          </a:p>
          <a:p>
            <a:r>
              <a:rPr lang="en-IN" sz="2600" dirty="0">
                <a:latin typeface="Eras Bold ITC" panose="020B0907030504020204" pitchFamily="34" charset="0"/>
              </a:rPr>
              <a:t>Is the customer willing to pay</a:t>
            </a:r>
          </a:p>
          <a:p>
            <a:pPr lvl="1"/>
            <a:r>
              <a:rPr lang="en-IN" sz="2000" dirty="0">
                <a:latin typeface="Eras Bold ITC" panose="020B0907030504020204" pitchFamily="34" charset="0"/>
              </a:rPr>
              <a:t>Any market validation done</a:t>
            </a:r>
          </a:p>
          <a:p>
            <a:r>
              <a:rPr lang="en-IN" sz="2600" dirty="0">
                <a:latin typeface="Eras Bold ITC" panose="020B0907030504020204" pitchFamily="34" charset="0"/>
              </a:rPr>
              <a:t>Projected volume</a:t>
            </a:r>
          </a:p>
          <a:p>
            <a:pPr lvl="1"/>
            <a:r>
              <a:rPr lang="en-IN" sz="2000" dirty="0">
                <a:latin typeface="Eras Bold ITC" panose="020B0907030504020204" pitchFamily="34" charset="0"/>
              </a:rPr>
              <a:t>Projected Revenue</a:t>
            </a:r>
          </a:p>
          <a:p>
            <a:endParaRPr lang="en-IN" sz="2800" dirty="0">
              <a:latin typeface="Eras Bold ITC" panose="020B0907030504020204" pitchFamily="34" charset="0"/>
            </a:endParaRPr>
          </a:p>
          <a:p>
            <a:pPr marL="457160" lvl="1" indent="0">
              <a:buNone/>
            </a:pPr>
            <a:endParaRPr lang="en-IN" dirty="0"/>
          </a:p>
        </p:txBody>
      </p:sp>
      <p:sp>
        <p:nvSpPr>
          <p:cNvPr id="6" name="TextBox 5"/>
          <p:cNvSpPr txBox="1"/>
          <p:nvPr/>
        </p:nvSpPr>
        <p:spPr>
          <a:xfrm>
            <a:off x="0" y="6025205"/>
            <a:ext cx="9144032" cy="428131"/>
          </a:xfrm>
          <a:prstGeom prst="rect">
            <a:avLst/>
          </a:prstGeom>
          <a:solidFill>
            <a:schemeClr val="tx2"/>
          </a:solidFill>
        </p:spPr>
        <p:txBody>
          <a:bodyPr wrap="square" rtlCol="0">
            <a:spAutoFit/>
          </a:bodyPr>
          <a:lstStyle/>
          <a:p>
            <a:pPr algn="ctr"/>
            <a:r>
              <a:rPr lang="en-US" sz="2182" b="1" dirty="0">
                <a:solidFill>
                  <a:schemeClr val="bg1"/>
                </a:solidFill>
              </a:rPr>
              <a:t>Do you have a feasible and sustainable plan for making money</a:t>
            </a:r>
          </a:p>
        </p:txBody>
      </p:sp>
      <p:sp>
        <p:nvSpPr>
          <p:cNvPr id="9" name="TextBox 8"/>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45-60 seconds</a:t>
            </a:r>
          </a:p>
        </p:txBody>
      </p:sp>
    </p:spTree>
    <p:extLst>
      <p:ext uri="{BB962C8B-B14F-4D97-AF65-F5344CB8AC3E}">
        <p14:creationId xmlns:p14="http://schemas.microsoft.com/office/powerpoint/2010/main" val="1643126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Eras Bold ITC" panose="020B0907030504020204" pitchFamily="34" charset="0"/>
              </a:rPr>
              <a:t>Current Stage &amp; Milestones</a:t>
            </a:r>
          </a:p>
        </p:txBody>
      </p:sp>
      <p:sp>
        <p:nvSpPr>
          <p:cNvPr id="3" name="Slide Number Placeholder 2"/>
          <p:cNvSpPr>
            <a:spLocks noGrp="1"/>
          </p:cNvSpPr>
          <p:nvPr>
            <p:ph type="sldNum" sz="quarter" idx="11"/>
          </p:nvPr>
        </p:nvSpPr>
        <p:spPr/>
        <p:txBody>
          <a:bodyPr/>
          <a:lstStyle/>
          <a:p>
            <a:fld id="{01AF4487-B268-104D-8179-743F4B103770}" type="slidenum">
              <a:rPr lang="en-US" smtClean="0"/>
              <a:pPr/>
              <a:t>8</a:t>
            </a:fld>
            <a:endParaRPr lang="en-US"/>
          </a:p>
        </p:txBody>
      </p:sp>
      <p:sp>
        <p:nvSpPr>
          <p:cNvPr id="4" name="Content Placeholder 4"/>
          <p:cNvSpPr>
            <a:spLocks noGrp="1"/>
          </p:cNvSpPr>
          <p:nvPr>
            <p:ph idx="1"/>
          </p:nvPr>
        </p:nvSpPr>
        <p:spPr>
          <a:xfrm>
            <a:off x="457200" y="1648706"/>
            <a:ext cx="8472518" cy="3868526"/>
          </a:xfrm>
        </p:spPr>
        <p:txBody>
          <a:bodyPr>
            <a:normAutofit/>
          </a:bodyPr>
          <a:lstStyle/>
          <a:p>
            <a:r>
              <a:rPr lang="en-IN" sz="2600" dirty="0">
                <a:latin typeface="Eras Bold ITC" panose="020B0907030504020204" pitchFamily="34" charset="0"/>
              </a:rPr>
              <a:t>What is the current status of the business</a:t>
            </a:r>
          </a:p>
          <a:p>
            <a:pPr lvl="1"/>
            <a:r>
              <a:rPr lang="en-IN" sz="2000" dirty="0">
                <a:latin typeface="Eras Bold ITC" panose="020B0907030504020204" pitchFamily="34" charset="0"/>
              </a:rPr>
              <a:t>Highlight key achievements</a:t>
            </a:r>
          </a:p>
          <a:p>
            <a:pPr lvl="1"/>
            <a:r>
              <a:rPr lang="en-IN" sz="2000" dirty="0">
                <a:latin typeface="Eras Bold ITC" panose="020B0907030504020204" pitchFamily="34" charset="0"/>
              </a:rPr>
              <a:t>Use numbers wherever applicable</a:t>
            </a:r>
          </a:p>
          <a:p>
            <a:pPr lvl="1">
              <a:buNone/>
            </a:pPr>
            <a:endParaRPr lang="en-IN" sz="2000" dirty="0">
              <a:latin typeface="Eras Bold ITC" panose="020B0907030504020204" pitchFamily="34" charset="0"/>
            </a:endParaRPr>
          </a:p>
          <a:p>
            <a:r>
              <a:rPr lang="en-IN" sz="2600" dirty="0">
                <a:latin typeface="Eras Bold ITC" panose="020B0907030504020204" pitchFamily="34" charset="0"/>
              </a:rPr>
              <a:t>Milestones achieved</a:t>
            </a:r>
          </a:p>
          <a:p>
            <a:pPr lvl="1"/>
            <a:r>
              <a:rPr lang="en-IN" sz="2000" dirty="0">
                <a:latin typeface="Eras Bold ITC" panose="020B0907030504020204" pitchFamily="34" charset="0"/>
              </a:rPr>
              <a:t>Showcase progress/ media coverage /awards</a:t>
            </a:r>
          </a:p>
          <a:p>
            <a:pPr lvl="1">
              <a:buNone/>
            </a:pPr>
            <a:endParaRPr lang="en-IN" sz="2000" dirty="0">
              <a:latin typeface="Eras Bold ITC" panose="020B0907030504020204" pitchFamily="34" charset="0"/>
            </a:endParaRPr>
          </a:p>
          <a:p>
            <a:r>
              <a:rPr lang="en-IN" sz="2600" dirty="0">
                <a:latin typeface="Eras Bold ITC" panose="020B0907030504020204" pitchFamily="34" charset="0"/>
              </a:rPr>
              <a:t>Milestones planned</a:t>
            </a:r>
          </a:p>
          <a:p>
            <a:pPr lvl="1"/>
            <a:r>
              <a:rPr lang="en-IN" sz="2000" dirty="0">
                <a:latin typeface="Eras Bold ITC" panose="020B0907030504020204" pitchFamily="34" charset="0"/>
              </a:rPr>
              <a:t>Phase-wise launch plan </a:t>
            </a:r>
          </a:p>
          <a:p>
            <a:pPr lvl="1"/>
            <a:endParaRPr lang="en-IN" sz="2200" dirty="0">
              <a:latin typeface="Eras Bold ITC" panose="020B0907030504020204" pitchFamily="34" charset="0"/>
            </a:endParaRPr>
          </a:p>
          <a:p>
            <a:pPr lvl="1"/>
            <a:endParaRPr lang="en-IN" sz="2200" dirty="0">
              <a:latin typeface="Eras Bold ITC" panose="020B0907030504020204" pitchFamily="34" charset="0"/>
            </a:endParaRPr>
          </a:p>
          <a:p>
            <a:endParaRPr lang="en-IN" dirty="0"/>
          </a:p>
          <a:p>
            <a:endParaRPr lang="en-IN" dirty="0"/>
          </a:p>
          <a:p>
            <a:pPr marL="457160" lvl="1" indent="0">
              <a:buNone/>
            </a:pPr>
            <a:endParaRPr lang="en-IN" dirty="0"/>
          </a:p>
        </p:txBody>
      </p:sp>
      <p:sp>
        <p:nvSpPr>
          <p:cNvPr id="5" name="TextBox 4"/>
          <p:cNvSpPr txBox="1"/>
          <p:nvPr/>
        </p:nvSpPr>
        <p:spPr>
          <a:xfrm>
            <a:off x="0" y="6021288"/>
            <a:ext cx="9144031" cy="428131"/>
          </a:xfrm>
          <a:prstGeom prst="rect">
            <a:avLst/>
          </a:prstGeom>
          <a:solidFill>
            <a:schemeClr val="tx2"/>
          </a:solidFill>
        </p:spPr>
        <p:txBody>
          <a:bodyPr wrap="square" rtlCol="0">
            <a:spAutoFit/>
          </a:bodyPr>
          <a:lstStyle/>
          <a:p>
            <a:pPr algn="ctr"/>
            <a:r>
              <a:rPr lang="en-US" sz="2182" b="1" dirty="0">
                <a:solidFill>
                  <a:schemeClr val="bg1"/>
                </a:solidFill>
              </a:rPr>
              <a:t>Do you have a scalable plan</a:t>
            </a:r>
          </a:p>
        </p:txBody>
      </p:sp>
      <p:sp>
        <p:nvSpPr>
          <p:cNvPr id="8" name="TextBox 7"/>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30-45 seconds</a:t>
            </a:r>
          </a:p>
        </p:txBody>
      </p:sp>
    </p:spTree>
    <p:extLst>
      <p:ext uri="{BB962C8B-B14F-4D97-AF65-F5344CB8AC3E}">
        <p14:creationId xmlns:p14="http://schemas.microsoft.com/office/powerpoint/2010/main" val="2944928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Eras Bold ITC" panose="020B0907030504020204" pitchFamily="34" charset="0"/>
              </a:rPr>
              <a:t>Financials</a:t>
            </a:r>
          </a:p>
        </p:txBody>
      </p:sp>
      <p:sp>
        <p:nvSpPr>
          <p:cNvPr id="3" name="Content Placeholder 2"/>
          <p:cNvSpPr>
            <a:spLocks noGrp="1"/>
          </p:cNvSpPr>
          <p:nvPr>
            <p:ph idx="1"/>
          </p:nvPr>
        </p:nvSpPr>
        <p:spPr>
          <a:xfrm>
            <a:off x="500034" y="1571612"/>
            <a:ext cx="8229600" cy="4248472"/>
          </a:xfrm>
        </p:spPr>
        <p:txBody>
          <a:bodyPr>
            <a:noAutofit/>
          </a:bodyPr>
          <a:lstStyle/>
          <a:p>
            <a:r>
              <a:rPr lang="en-US" sz="2600" dirty="0">
                <a:latin typeface="Eras Bold ITC" panose="020B0907030504020204" pitchFamily="34" charset="0"/>
              </a:rPr>
              <a:t>How much revenue you will earn in the next 3-5 years timeframe</a:t>
            </a:r>
          </a:p>
          <a:p>
            <a:pPr lvl="1"/>
            <a:r>
              <a:rPr lang="en-US" sz="2000" dirty="0">
                <a:latin typeface="Eras Bold ITC" panose="020B0907030504020204" pitchFamily="34" charset="0"/>
              </a:rPr>
              <a:t>Justify the assumptions</a:t>
            </a:r>
          </a:p>
          <a:p>
            <a:pPr lvl="1">
              <a:buNone/>
            </a:pPr>
            <a:endParaRPr lang="en-US" sz="2000" dirty="0">
              <a:latin typeface="Eras Bold ITC" panose="020B0907030504020204" pitchFamily="34" charset="0"/>
            </a:endParaRPr>
          </a:p>
          <a:p>
            <a:r>
              <a:rPr lang="en-US" sz="2600" dirty="0">
                <a:latin typeface="Eras Bold ITC" panose="020B0907030504020204" pitchFamily="34" charset="0"/>
              </a:rPr>
              <a:t>What are the major expenses</a:t>
            </a:r>
          </a:p>
          <a:p>
            <a:pPr lvl="1"/>
            <a:r>
              <a:rPr lang="en-US" sz="2000" dirty="0">
                <a:latin typeface="Eras Bold ITC" panose="020B0907030504020204" pitchFamily="34" charset="0"/>
              </a:rPr>
              <a:t>Capital expenses</a:t>
            </a:r>
          </a:p>
          <a:p>
            <a:pPr lvl="1"/>
            <a:r>
              <a:rPr lang="en-US" sz="2000" dirty="0">
                <a:latin typeface="Eras Bold ITC" panose="020B0907030504020204" pitchFamily="34" charset="0"/>
              </a:rPr>
              <a:t>Operational expenses - Major Heads</a:t>
            </a:r>
          </a:p>
          <a:p>
            <a:pPr lvl="1">
              <a:buNone/>
            </a:pPr>
            <a:endParaRPr lang="en-US" sz="2000" dirty="0">
              <a:latin typeface="Eras Bold ITC" panose="020B0907030504020204" pitchFamily="34" charset="0"/>
            </a:endParaRPr>
          </a:p>
          <a:p>
            <a:r>
              <a:rPr lang="en-US" sz="2600" dirty="0">
                <a:latin typeface="Eras Bold ITC" panose="020B0907030504020204" pitchFamily="34" charset="0"/>
              </a:rPr>
              <a:t>Profitability</a:t>
            </a:r>
          </a:p>
          <a:p>
            <a:pPr lvl="1"/>
            <a:r>
              <a:rPr lang="en-US" sz="2000" dirty="0">
                <a:latin typeface="Eras Bold ITC" panose="020B0907030504020204" pitchFamily="34" charset="0"/>
              </a:rPr>
              <a:t>When are you expecting to start making profit</a:t>
            </a:r>
          </a:p>
          <a:p>
            <a:pPr marL="457160" lvl="1" indent="0">
              <a:buNone/>
            </a:pPr>
            <a:endParaRPr lang="en-US" sz="2600" dirty="0"/>
          </a:p>
        </p:txBody>
      </p:sp>
      <p:sp>
        <p:nvSpPr>
          <p:cNvPr id="4" name="Slide Number Placeholder 3"/>
          <p:cNvSpPr>
            <a:spLocks noGrp="1"/>
          </p:cNvSpPr>
          <p:nvPr>
            <p:ph type="sldNum" sz="quarter" idx="11"/>
          </p:nvPr>
        </p:nvSpPr>
        <p:spPr/>
        <p:txBody>
          <a:bodyPr/>
          <a:lstStyle/>
          <a:p>
            <a:fld id="{01AF4487-B268-104D-8179-743F4B103770}" type="slidenum">
              <a:rPr lang="en-US" smtClean="0"/>
              <a:pPr/>
              <a:t>9</a:t>
            </a:fld>
            <a:endParaRPr lang="en-US"/>
          </a:p>
        </p:txBody>
      </p:sp>
      <p:sp>
        <p:nvSpPr>
          <p:cNvPr id="5" name="TextBox 4"/>
          <p:cNvSpPr txBox="1"/>
          <p:nvPr/>
        </p:nvSpPr>
        <p:spPr>
          <a:xfrm>
            <a:off x="0" y="6025205"/>
            <a:ext cx="9143999" cy="428131"/>
          </a:xfrm>
          <a:prstGeom prst="rect">
            <a:avLst/>
          </a:prstGeom>
          <a:solidFill>
            <a:schemeClr val="tx2"/>
          </a:solidFill>
        </p:spPr>
        <p:txBody>
          <a:bodyPr wrap="square" rtlCol="0">
            <a:spAutoFit/>
          </a:bodyPr>
          <a:lstStyle/>
          <a:p>
            <a:pPr algn="ctr"/>
            <a:r>
              <a:rPr lang="en-US" sz="2182" b="1" dirty="0">
                <a:solidFill>
                  <a:schemeClr val="bg1"/>
                </a:solidFill>
              </a:rPr>
              <a:t>Do you have a feasible and achievable plan</a:t>
            </a:r>
          </a:p>
        </p:txBody>
      </p:sp>
      <p:sp>
        <p:nvSpPr>
          <p:cNvPr id="8" name="TextBox 7"/>
          <p:cNvSpPr txBox="1"/>
          <p:nvPr/>
        </p:nvSpPr>
        <p:spPr>
          <a:xfrm>
            <a:off x="7000892" y="1285860"/>
            <a:ext cx="1643074" cy="369332"/>
          </a:xfrm>
          <a:prstGeom prst="rect">
            <a:avLst/>
          </a:prstGeom>
          <a:noFill/>
        </p:spPr>
        <p:txBody>
          <a:bodyPr wrap="square" rtlCol="0">
            <a:spAutoFit/>
          </a:bodyPr>
          <a:lstStyle/>
          <a:p>
            <a:r>
              <a:rPr lang="en-IN" dirty="0">
                <a:solidFill>
                  <a:srgbClr val="FF0000"/>
                </a:solidFill>
              </a:rPr>
              <a:t>15-20 seconds</a:t>
            </a:r>
          </a:p>
        </p:txBody>
      </p:sp>
    </p:spTree>
    <p:extLst>
      <p:ext uri="{BB962C8B-B14F-4D97-AF65-F5344CB8AC3E}">
        <p14:creationId xmlns:p14="http://schemas.microsoft.com/office/powerpoint/2010/main" val="2456335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6478</TotalTime>
  <Words>2067</Words>
  <Application>Microsoft Office PowerPoint</Application>
  <PresentationFormat>On-screen Show (4:3)</PresentationFormat>
  <Paragraphs>262</Paragraphs>
  <Slides>12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Eras Bold ITC</vt:lpstr>
      <vt:lpstr>Office Theme</vt:lpstr>
      <vt:lpstr>How to pitch your Start-up</vt:lpstr>
      <vt:lpstr>Time Monitor</vt:lpstr>
      <vt:lpstr>Introduction</vt:lpstr>
      <vt:lpstr>Problem / Market Need</vt:lpstr>
      <vt:lpstr>Product / Service</vt:lpstr>
      <vt:lpstr>Customer</vt:lpstr>
      <vt:lpstr>Revenue Model</vt:lpstr>
      <vt:lpstr>Current Stage &amp; Milestones</vt:lpstr>
      <vt:lpstr>Financials</vt:lpstr>
      <vt:lpstr>Fundraising</vt:lpstr>
      <vt:lpstr>Team</vt:lpstr>
      <vt:lpstr>ALL THE BEST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sreeja</dc:creator>
  <cp:lastModifiedBy>Vishal jc</cp:lastModifiedBy>
  <cp:revision>363</cp:revision>
  <cp:lastPrinted>2015-05-14T10:30:18Z</cp:lastPrinted>
  <dcterms:created xsi:type="dcterms:W3CDTF">2015-01-06T09:51:40Z</dcterms:created>
  <dcterms:modified xsi:type="dcterms:W3CDTF">2026-05-28T06:47:19Z</dcterms:modified>
</cp:coreProperties>
</file>